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6" r:id="rId2"/>
    <p:sldId id="258" r:id="rId3"/>
    <p:sldId id="259" r:id="rId4"/>
    <p:sldId id="280" r:id="rId5"/>
    <p:sldId id="266" r:id="rId6"/>
    <p:sldId id="278" r:id="rId7"/>
    <p:sldId id="279" r:id="rId8"/>
    <p:sldId id="268" r:id="rId9"/>
    <p:sldId id="269" r:id="rId10"/>
    <p:sldId id="270" r:id="rId11"/>
    <p:sldId id="271" r:id="rId12"/>
    <p:sldId id="273" r:id="rId13"/>
    <p:sldId id="274" r:id="rId14"/>
    <p:sldId id="275" r:id="rId15"/>
    <p:sldId id="276" r:id="rId16"/>
    <p:sldId id="272" r:id="rId17"/>
    <p:sldId id="277" r:id="rId18"/>
    <p:sldId id="257" r:id="rId19"/>
  </p:sldIdLst>
  <p:sldSz cx="12961938" cy="7200900"/>
  <p:notesSz cx="6858000" cy="9144000"/>
  <p:defaultTextStyle>
    <a:defPPr>
      <a:defRPr lang="zh-CN"/>
    </a:defPPr>
    <a:lvl1pPr marL="0" algn="l" defTabSz="97127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85638" algn="l" defTabSz="97127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71276" algn="l" defTabSz="97127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456914" algn="l" defTabSz="97127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942551" algn="l" defTabSz="97127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428189" algn="l" defTabSz="97127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913827" algn="l" defTabSz="97127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399465" algn="l" defTabSz="97127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885103" algn="l" defTabSz="97127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68">
          <p15:clr>
            <a:srgbClr val="A4A3A4"/>
          </p15:clr>
        </p15:guide>
        <p15:guide id="2" pos="408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01" autoAdjust="0"/>
    <p:restoredTop sz="94660"/>
  </p:normalViewPr>
  <p:slideViewPr>
    <p:cSldViewPr>
      <p:cViewPr varScale="1">
        <p:scale>
          <a:sx n="102" d="100"/>
          <a:sy n="102" d="100"/>
        </p:scale>
        <p:origin x="630" y="114"/>
      </p:cViewPr>
      <p:guideLst>
        <p:guide orient="horz" pos="2268"/>
        <p:guide pos="4083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2C45E9A3-600D-47EF-A83C-5D51102D0D3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71633C79-33EC-4D8B-AA71-0456B16394C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A51A2B-967D-4B8C-9880-0A9DC6F9A4FF}" type="datetimeFigureOut">
              <a:rPr lang="zh-CN" altLang="en-US" smtClean="0"/>
              <a:t>2017/12/21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74E6F842-6C4E-40B6-BAB4-9F68F934BDF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2657E6D6-F661-4DEC-83D3-99934373CC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5CDFE9-4C95-461C-84A3-EDBD3934D2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113142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F74453-0C38-4837-AB7D-A183DA0C89CE}" type="datetimeFigureOut">
              <a:rPr lang="zh-CN" altLang="en-US" smtClean="0"/>
              <a:t>2017/12/21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52463" y="1143000"/>
            <a:ext cx="55530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3250C8-4746-46E5-B764-51D9B8A446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300710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72148" y="2236949"/>
            <a:ext cx="11017648" cy="1543526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44293" y="4080510"/>
            <a:ext cx="9073357" cy="184022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856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712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569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425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28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138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3994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8851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0F8F-46FE-4F1F-B04E-A7198EF11E15}" type="datetime1">
              <a:rPr lang="zh-CN" altLang="en-US" smtClean="0"/>
              <a:t>2017/12/21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289CB-EE61-4AB2-B834-C8EA09252FE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D0914-F895-426E-9376-993E7FBE3C7A}" type="datetime1">
              <a:rPr lang="zh-CN" altLang="en-US" smtClean="0"/>
              <a:t>2017/12/21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289CB-EE61-4AB2-B834-C8EA09252FE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23906" y="4627249"/>
            <a:ext cx="11017648" cy="1430179"/>
          </a:xfrm>
        </p:spPr>
        <p:txBody>
          <a:bodyPr anchor="t"/>
          <a:lstStyle>
            <a:lvl1pPr algn="l">
              <a:defRPr sz="42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023906" y="3052050"/>
            <a:ext cx="11017648" cy="1575197"/>
          </a:xfrm>
        </p:spPr>
        <p:txBody>
          <a:bodyPr anchor="b"/>
          <a:lstStyle>
            <a:lvl1pPr marL="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1pPr>
            <a:lvl2pPr marL="48563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7127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5691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4255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42818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91382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39946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885103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35857-E756-41BD-891A-E35922448008}" type="datetime1">
              <a:rPr lang="zh-CN" altLang="en-US" smtClean="0"/>
              <a:t>2017/12/21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289CB-EE61-4AB2-B834-C8EA09252FE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48099" y="1680214"/>
            <a:ext cx="5724855" cy="4752261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588987" y="1680214"/>
            <a:ext cx="5724855" cy="4752261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729B6-9CAC-4334-9BC0-6C6B2E6437E7}" type="datetime1">
              <a:rPr lang="zh-CN" altLang="en-US" smtClean="0"/>
              <a:t>2017/12/21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289CB-EE61-4AB2-B834-C8EA09252FE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48098" y="1611871"/>
            <a:ext cx="5727107" cy="671750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85638" indent="0">
              <a:buNone/>
              <a:defRPr sz="2100" b="1"/>
            </a:lvl2pPr>
            <a:lvl3pPr marL="971276" indent="0">
              <a:buNone/>
              <a:defRPr sz="1900" b="1"/>
            </a:lvl3pPr>
            <a:lvl4pPr marL="1456914" indent="0">
              <a:buNone/>
              <a:defRPr sz="1700" b="1"/>
            </a:lvl4pPr>
            <a:lvl5pPr marL="1942551" indent="0">
              <a:buNone/>
              <a:defRPr sz="1700" b="1"/>
            </a:lvl5pPr>
            <a:lvl6pPr marL="2428189" indent="0">
              <a:buNone/>
              <a:defRPr sz="1700" b="1"/>
            </a:lvl6pPr>
            <a:lvl7pPr marL="2913827" indent="0">
              <a:buNone/>
              <a:defRPr sz="1700" b="1"/>
            </a:lvl7pPr>
            <a:lvl8pPr marL="3399465" indent="0">
              <a:buNone/>
              <a:defRPr sz="1700" b="1"/>
            </a:lvl8pPr>
            <a:lvl9pPr marL="3885103" indent="0">
              <a:buNone/>
              <a:defRPr sz="17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48098" y="2283618"/>
            <a:ext cx="5727107" cy="4148852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584488" y="1611871"/>
            <a:ext cx="5729356" cy="671750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85638" indent="0">
              <a:buNone/>
              <a:defRPr sz="2100" b="1"/>
            </a:lvl2pPr>
            <a:lvl3pPr marL="971276" indent="0">
              <a:buNone/>
              <a:defRPr sz="1900" b="1"/>
            </a:lvl3pPr>
            <a:lvl4pPr marL="1456914" indent="0">
              <a:buNone/>
              <a:defRPr sz="1700" b="1"/>
            </a:lvl4pPr>
            <a:lvl5pPr marL="1942551" indent="0">
              <a:buNone/>
              <a:defRPr sz="1700" b="1"/>
            </a:lvl5pPr>
            <a:lvl6pPr marL="2428189" indent="0">
              <a:buNone/>
              <a:defRPr sz="1700" b="1"/>
            </a:lvl6pPr>
            <a:lvl7pPr marL="2913827" indent="0">
              <a:buNone/>
              <a:defRPr sz="1700" b="1"/>
            </a:lvl7pPr>
            <a:lvl8pPr marL="3399465" indent="0">
              <a:buNone/>
              <a:defRPr sz="1700" b="1"/>
            </a:lvl8pPr>
            <a:lvl9pPr marL="3885103" indent="0">
              <a:buNone/>
              <a:defRPr sz="17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584488" y="2283618"/>
            <a:ext cx="5729356" cy="4148852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BD7EE-6C8A-4129-85F3-2603997013CC}" type="datetime1">
              <a:rPr lang="zh-CN" altLang="en-US" smtClean="0"/>
              <a:t>2017/12/21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289CB-EE61-4AB2-B834-C8EA09252FE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391D4-5138-4E21-86B8-45C354F7F5B0}" type="datetime1">
              <a:rPr lang="zh-CN" altLang="en-US" smtClean="0"/>
              <a:t>2017/12/21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289CB-EE61-4AB2-B834-C8EA09252FE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AA45C-9B49-41B7-8BC7-9BB49F03F8B9}" type="datetime1">
              <a:rPr lang="zh-CN" altLang="en-US" smtClean="0"/>
              <a:t>2017/12/21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289CB-EE61-4AB2-B834-C8EA09252FE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8097" y="286702"/>
            <a:ext cx="4264389" cy="1220152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067760" y="286705"/>
            <a:ext cx="7246084" cy="6145769"/>
          </a:xfrm>
        </p:spPr>
        <p:txBody>
          <a:bodyPr/>
          <a:lstStyle>
            <a:lvl1pPr>
              <a:defRPr sz="3400"/>
            </a:lvl1pPr>
            <a:lvl2pPr>
              <a:defRPr sz="30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48097" y="1506857"/>
            <a:ext cx="4264389" cy="4925617"/>
          </a:xfrm>
        </p:spPr>
        <p:txBody>
          <a:bodyPr/>
          <a:lstStyle>
            <a:lvl1pPr marL="0" indent="0">
              <a:buNone/>
              <a:defRPr sz="1500"/>
            </a:lvl1pPr>
            <a:lvl2pPr marL="485638" indent="0">
              <a:buNone/>
              <a:defRPr sz="1300"/>
            </a:lvl2pPr>
            <a:lvl3pPr marL="971276" indent="0">
              <a:buNone/>
              <a:defRPr sz="1100"/>
            </a:lvl3pPr>
            <a:lvl4pPr marL="1456914" indent="0">
              <a:buNone/>
              <a:defRPr sz="1000"/>
            </a:lvl4pPr>
            <a:lvl5pPr marL="1942551" indent="0">
              <a:buNone/>
              <a:defRPr sz="1000"/>
            </a:lvl5pPr>
            <a:lvl6pPr marL="2428189" indent="0">
              <a:buNone/>
              <a:defRPr sz="1000"/>
            </a:lvl6pPr>
            <a:lvl7pPr marL="2913827" indent="0">
              <a:buNone/>
              <a:defRPr sz="1000"/>
            </a:lvl7pPr>
            <a:lvl8pPr marL="3399465" indent="0">
              <a:buNone/>
              <a:defRPr sz="1000"/>
            </a:lvl8pPr>
            <a:lvl9pPr marL="3885103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4FD58-9C0B-4F6D-B0DB-8DDF18AB262E}" type="datetime1">
              <a:rPr lang="zh-CN" altLang="en-US" smtClean="0"/>
              <a:t>2017/12/21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289CB-EE61-4AB2-B834-C8EA09252FE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540632" y="5040630"/>
            <a:ext cx="7777163" cy="595075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540632" y="643414"/>
            <a:ext cx="7777163" cy="4320540"/>
          </a:xfrm>
        </p:spPr>
        <p:txBody>
          <a:bodyPr/>
          <a:lstStyle>
            <a:lvl1pPr marL="0" indent="0">
              <a:buNone/>
              <a:defRPr sz="3400"/>
            </a:lvl1pPr>
            <a:lvl2pPr marL="485638" indent="0">
              <a:buNone/>
              <a:defRPr sz="3000"/>
            </a:lvl2pPr>
            <a:lvl3pPr marL="971276" indent="0">
              <a:buNone/>
              <a:defRPr sz="2500"/>
            </a:lvl3pPr>
            <a:lvl4pPr marL="1456914" indent="0">
              <a:buNone/>
              <a:defRPr sz="2100"/>
            </a:lvl4pPr>
            <a:lvl5pPr marL="1942551" indent="0">
              <a:buNone/>
              <a:defRPr sz="2100"/>
            </a:lvl5pPr>
            <a:lvl6pPr marL="2428189" indent="0">
              <a:buNone/>
              <a:defRPr sz="2100"/>
            </a:lvl6pPr>
            <a:lvl7pPr marL="2913827" indent="0">
              <a:buNone/>
              <a:defRPr sz="2100"/>
            </a:lvl7pPr>
            <a:lvl8pPr marL="3399465" indent="0">
              <a:buNone/>
              <a:defRPr sz="2100"/>
            </a:lvl8pPr>
            <a:lvl9pPr marL="3885103" indent="0">
              <a:buNone/>
              <a:defRPr sz="21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540632" y="5635705"/>
            <a:ext cx="7777163" cy="845105"/>
          </a:xfrm>
        </p:spPr>
        <p:txBody>
          <a:bodyPr/>
          <a:lstStyle>
            <a:lvl1pPr marL="0" indent="0">
              <a:buNone/>
              <a:defRPr sz="1500"/>
            </a:lvl1pPr>
            <a:lvl2pPr marL="485638" indent="0">
              <a:buNone/>
              <a:defRPr sz="1300"/>
            </a:lvl2pPr>
            <a:lvl3pPr marL="971276" indent="0">
              <a:buNone/>
              <a:defRPr sz="1100"/>
            </a:lvl3pPr>
            <a:lvl4pPr marL="1456914" indent="0">
              <a:buNone/>
              <a:defRPr sz="1000"/>
            </a:lvl4pPr>
            <a:lvl5pPr marL="1942551" indent="0">
              <a:buNone/>
              <a:defRPr sz="1000"/>
            </a:lvl5pPr>
            <a:lvl6pPr marL="2428189" indent="0">
              <a:buNone/>
              <a:defRPr sz="1000"/>
            </a:lvl6pPr>
            <a:lvl7pPr marL="2913827" indent="0">
              <a:buNone/>
              <a:defRPr sz="1000"/>
            </a:lvl7pPr>
            <a:lvl8pPr marL="3399465" indent="0">
              <a:buNone/>
              <a:defRPr sz="1000"/>
            </a:lvl8pPr>
            <a:lvl9pPr marL="3885103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6BFC7-7B2D-40A8-AB39-7B6B735512C1}" type="datetime1">
              <a:rPr lang="zh-CN" altLang="en-US" smtClean="0"/>
              <a:t>2017/12/21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289CB-EE61-4AB2-B834-C8EA09252FE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61878-2A8A-4D7B-99B7-9BFC084571BA}" type="datetime1">
              <a:rPr lang="zh-CN" altLang="en-US" smtClean="0"/>
              <a:t>2017/12/21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289CB-EE61-4AB2-B834-C8EA09252FE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397407" y="288374"/>
            <a:ext cx="2916437" cy="6144101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48098" y="288374"/>
            <a:ext cx="8533276" cy="6144101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EBB74-D657-4DB6-A868-9F3CA86843AA}" type="datetime1">
              <a:rPr lang="zh-CN" altLang="en-US" smtClean="0"/>
              <a:t>2017/12/21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289CB-EE61-4AB2-B834-C8EA09252FE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48099" y="288372"/>
            <a:ext cx="11665745" cy="1200150"/>
          </a:xfrm>
          <a:prstGeom prst="rect">
            <a:avLst/>
          </a:prstGeom>
        </p:spPr>
        <p:txBody>
          <a:bodyPr vert="horz" lIns="97128" tIns="48564" rIns="97128" bIns="48564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48099" y="1680214"/>
            <a:ext cx="11665745" cy="4752261"/>
          </a:xfrm>
          <a:prstGeom prst="rect">
            <a:avLst/>
          </a:prstGeom>
        </p:spPr>
        <p:txBody>
          <a:bodyPr vert="horz" lIns="97128" tIns="48564" rIns="97128" bIns="48564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48100" y="6674171"/>
            <a:ext cx="3024452" cy="383381"/>
          </a:xfrm>
          <a:prstGeom prst="rect">
            <a:avLst/>
          </a:prstGeom>
        </p:spPr>
        <p:txBody>
          <a:bodyPr vert="horz" lIns="97128" tIns="48564" rIns="97128" bIns="48564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83B47B-6334-43EF-BAA2-51B0D61585AD}" type="datetime1">
              <a:rPr lang="zh-CN" altLang="en-US" smtClean="0"/>
              <a:t>2017/12/21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428662" y="6674171"/>
            <a:ext cx="4104615" cy="383381"/>
          </a:xfrm>
          <a:prstGeom prst="rect">
            <a:avLst/>
          </a:prstGeom>
        </p:spPr>
        <p:txBody>
          <a:bodyPr vert="horz" lIns="97128" tIns="48564" rIns="97128" bIns="48564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289392" y="6674171"/>
            <a:ext cx="3024452" cy="383381"/>
          </a:xfrm>
          <a:prstGeom prst="rect">
            <a:avLst/>
          </a:prstGeom>
        </p:spPr>
        <p:txBody>
          <a:bodyPr vert="horz" lIns="97128" tIns="48564" rIns="97128" bIns="48564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F289CB-EE61-4AB2-B834-C8EA09252FE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71276" rtl="0" eaLnBrk="1" latinLnBrk="0" hangingPunct="1">
        <a:spcBef>
          <a:spcPct val="0"/>
        </a:spcBef>
        <a:buNone/>
        <a:defRPr sz="4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4228" indent="-364228" algn="l" defTabSz="971276" rtl="0" eaLnBrk="1" latinLnBrk="0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1pPr>
      <a:lvl2pPr marL="789161" indent="-303524" algn="l" defTabSz="971276" rtl="0" eaLnBrk="1" latinLnBrk="0" hangingPunct="1">
        <a:spcBef>
          <a:spcPct val="20000"/>
        </a:spcBef>
        <a:buFont typeface="Arial" pitchFamily="34" charset="0"/>
        <a:buChar char="–"/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214095" indent="-242819" algn="l" defTabSz="971276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699732" indent="-242819" algn="l" defTabSz="971276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85370" indent="-242819" algn="l" defTabSz="971276" rtl="0" eaLnBrk="1" latinLnBrk="0" hangingPunct="1">
        <a:spcBef>
          <a:spcPct val="20000"/>
        </a:spcBef>
        <a:buFont typeface="Arial" pitchFamily="34" charset="0"/>
        <a:buChar char="»"/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71008" indent="-242819" algn="l" defTabSz="971276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56646" indent="-242819" algn="l" defTabSz="971276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42284" indent="-242819" algn="l" defTabSz="971276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27922" indent="-242819" algn="l" defTabSz="971276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7127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85638" algn="l" defTabSz="97127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71276" algn="l" defTabSz="97127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56914" algn="l" defTabSz="97127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42551" algn="l" defTabSz="97127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28189" algn="l" defTabSz="97127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13827" algn="l" defTabSz="97127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99465" algn="l" defTabSz="97127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103" algn="l" defTabSz="97127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gif"/><Relationship Id="rId5" Type="http://schemas.openxmlformats.org/officeDocument/2006/relationships/image" Target="../media/image6.gif"/><Relationship Id="rId4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jpg"/><Relationship Id="rId3" Type="http://schemas.openxmlformats.org/officeDocument/2006/relationships/image" Target="../media/image2.jpeg"/><Relationship Id="rId7" Type="http://schemas.openxmlformats.org/officeDocument/2006/relationships/image" Target="../media/image14.jpg"/><Relationship Id="rId12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g"/><Relationship Id="rId11" Type="http://schemas.openxmlformats.org/officeDocument/2006/relationships/image" Target="../media/image18.png"/><Relationship Id="rId5" Type="http://schemas.openxmlformats.org/officeDocument/2006/relationships/image" Target="../media/image12.jpg"/><Relationship Id="rId10" Type="http://schemas.openxmlformats.org/officeDocument/2006/relationships/image" Target="../media/image17.png"/><Relationship Id="rId4" Type="http://schemas.openxmlformats.org/officeDocument/2006/relationships/image" Target="../media/image11.jpg"/><Relationship Id="rId9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25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LOGO_副本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7273" y="288082"/>
            <a:ext cx="3639368" cy="67508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-105297" y="985764"/>
            <a:ext cx="12961938" cy="5638055"/>
          </a:xfrm>
          <a:prstGeom prst="rect">
            <a:avLst/>
          </a:prstGeom>
          <a:noFill/>
        </p:spPr>
        <p:txBody>
          <a:bodyPr wrap="square" lIns="97128" tIns="48564" rIns="97128" bIns="48564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7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航空大讲堂</a:t>
            </a:r>
            <a:endParaRPr lang="en-US" altLang="zh-CN" sz="7200" b="1" dirty="0">
              <a:solidFill>
                <a:schemeClr val="tx2">
                  <a:lumMod val="75000"/>
                </a:schemeClr>
              </a:solidFill>
              <a:latin typeface="+mj-ea"/>
              <a:ea typeface="+mj-ea"/>
            </a:endParaRPr>
          </a:p>
          <a:p>
            <a:pPr algn="ctr">
              <a:lnSpc>
                <a:spcPct val="150000"/>
              </a:lnSpc>
            </a:pPr>
            <a:r>
              <a:rPr lang="zh-CN" altLang="en-US" sz="7200" b="1" dirty="0">
                <a:solidFill>
                  <a:schemeClr val="tx2">
                    <a:lumMod val="75000"/>
                  </a:schemeClr>
                </a:solidFill>
                <a:latin typeface="+mj-ea"/>
              </a:rPr>
              <a:t>航空发动机漫谈</a:t>
            </a:r>
            <a:endParaRPr lang="en-US" altLang="zh-CN" sz="5700" b="1" dirty="0">
              <a:solidFill>
                <a:schemeClr val="tx2">
                  <a:lumMod val="75000"/>
                </a:schemeClr>
              </a:solidFill>
              <a:latin typeface="+mj-ea"/>
              <a:ea typeface="+mj-ea"/>
            </a:endParaRPr>
          </a:p>
          <a:p>
            <a:pPr algn="ctr">
              <a:lnSpc>
                <a:spcPct val="150000"/>
              </a:lnSpc>
            </a:pPr>
            <a:endParaRPr lang="en-US" altLang="zh-CN" sz="3200" b="1" dirty="0">
              <a:solidFill>
                <a:schemeClr val="tx2">
                  <a:lumMod val="75000"/>
                </a:schemeClr>
              </a:solidFill>
              <a:latin typeface="+mj-ea"/>
              <a:ea typeface="+mj-ea"/>
            </a:endParaRPr>
          </a:p>
          <a:p>
            <a:pPr algn="ctr">
              <a:lnSpc>
                <a:spcPct val="150000"/>
              </a:lnSpc>
            </a:pPr>
            <a:r>
              <a:rPr lang="zh-CN" altLang="en-US" sz="3200" b="1" dirty="0">
                <a:solidFill>
                  <a:schemeClr val="tx2">
                    <a:lumMod val="75000"/>
                  </a:schemeClr>
                </a:solidFill>
                <a:latin typeface="+mj-ea"/>
              </a:rPr>
              <a:t>张网</a:t>
            </a:r>
          </a:p>
          <a:p>
            <a:pPr algn="ctr">
              <a:lnSpc>
                <a:spcPct val="150000"/>
              </a:lnSpc>
            </a:pPr>
            <a:r>
              <a:rPr lang="en-US" altLang="zh-CN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2017</a:t>
            </a:r>
            <a:r>
              <a:rPr lang="zh-CN" altLang="en-US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年</a:t>
            </a:r>
            <a:r>
              <a:rPr lang="en-US" altLang="zh-CN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12</a:t>
            </a:r>
            <a:r>
              <a:rPr lang="zh-CN" altLang="en-US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月</a:t>
            </a:r>
            <a:r>
              <a:rPr lang="en-US" altLang="zh-CN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21</a:t>
            </a:r>
            <a:r>
              <a:rPr lang="zh-CN" altLang="en-US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日</a:t>
            </a:r>
            <a:endParaRPr lang="en-US" altLang="zh-CN" sz="3200" b="1" dirty="0">
              <a:solidFill>
                <a:schemeClr val="tx2">
                  <a:lumMod val="75000"/>
                </a:schemeClr>
              </a:solidFill>
              <a:latin typeface="+mj-ea"/>
              <a:ea typeface="+mj-ea"/>
            </a:endParaRPr>
          </a:p>
        </p:txBody>
      </p:sp>
      <p:pic>
        <p:nvPicPr>
          <p:cNvPr id="9" name="图片 8" descr="IMG_8800_副本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" y="6624786"/>
            <a:ext cx="5694020" cy="576114"/>
          </a:xfrm>
          <a:prstGeom prst="rect">
            <a:avLst/>
          </a:prstGeom>
        </p:spPr>
      </p:pic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C0A668E-4F7A-4A06-83CB-08CF39FA3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289CB-EE61-4AB2-B834-C8EA09252FEC}" type="slidenum">
              <a:rPr lang="zh-CN" altLang="en-US" smtClean="0"/>
              <a:pPr/>
              <a:t>1</a:t>
            </a:fld>
            <a:endParaRPr lang="zh-CN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LOGO_副本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7273" y="288082"/>
            <a:ext cx="3639368" cy="67508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92537" y="1704752"/>
            <a:ext cx="3960440" cy="3422063"/>
          </a:xfrm>
          <a:prstGeom prst="rect">
            <a:avLst/>
          </a:prstGeom>
          <a:noFill/>
        </p:spPr>
        <p:txBody>
          <a:bodyPr wrap="square" lIns="97128" tIns="48564" rIns="97128" bIns="4856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一、概述</a:t>
            </a:r>
            <a:endParaRPr lang="en-US" altLang="zh-CN" sz="3600" b="1" dirty="0">
              <a:solidFill>
                <a:schemeClr val="tx2">
                  <a:lumMod val="75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36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二、发展历程</a:t>
            </a:r>
            <a:endParaRPr lang="en-US" altLang="zh-CN" sz="3600" b="1" dirty="0">
              <a:solidFill>
                <a:schemeClr val="tx2">
                  <a:lumMod val="75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36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三、现状</a:t>
            </a:r>
            <a:endParaRPr lang="en-US" altLang="zh-CN" sz="3600" b="1" dirty="0">
              <a:solidFill>
                <a:schemeClr val="tx2">
                  <a:lumMod val="75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36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四、未来方向</a:t>
            </a:r>
            <a:endParaRPr lang="en-US" altLang="zh-CN" sz="2800" b="1" dirty="0">
              <a:solidFill>
                <a:schemeClr val="tx2">
                  <a:lumMod val="75000"/>
                </a:schemeClr>
              </a:solidFill>
              <a:latin typeface="+mj-ea"/>
              <a:ea typeface="+mj-ea"/>
            </a:endParaRPr>
          </a:p>
        </p:txBody>
      </p:sp>
      <p:pic>
        <p:nvPicPr>
          <p:cNvPr id="9" name="图片 8" descr="IMG_8800_副本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" y="6624786"/>
            <a:ext cx="5694020" cy="576114"/>
          </a:xfrm>
          <a:prstGeom prst="rect">
            <a:avLst/>
          </a:prstGeom>
        </p:spPr>
      </p:pic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C7ED565E-4F81-47C1-8EED-42174BCF9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289CB-EE61-4AB2-B834-C8EA09252FEC}" type="slidenum">
              <a:rPr lang="zh-CN" altLang="en-US" smtClean="0"/>
              <a:pPr/>
              <a:t>2</a:t>
            </a:fld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F1144DC-8EB0-474F-894A-65EEE85C5829}"/>
              </a:ext>
            </a:extLst>
          </p:cNvPr>
          <p:cNvSpPr txBox="1"/>
          <p:nvPr/>
        </p:nvSpPr>
        <p:spPr>
          <a:xfrm>
            <a:off x="159719" y="265443"/>
            <a:ext cx="2736304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目录</a:t>
            </a:r>
          </a:p>
        </p:txBody>
      </p:sp>
    </p:spTree>
    <p:extLst>
      <p:ext uri="{BB962C8B-B14F-4D97-AF65-F5344CB8AC3E}">
        <p14:creationId xmlns:p14="http://schemas.microsoft.com/office/powerpoint/2010/main" val="478249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LOGO_副本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7273" y="288082"/>
            <a:ext cx="3639368" cy="675089"/>
          </a:xfrm>
          <a:prstGeom prst="rect">
            <a:avLst/>
          </a:prstGeom>
        </p:spPr>
      </p:pic>
      <p:pic>
        <p:nvPicPr>
          <p:cNvPr id="9" name="图片 8" descr="IMG_8800_副本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631979"/>
            <a:ext cx="5694020" cy="576114"/>
          </a:xfrm>
          <a:prstGeom prst="rect">
            <a:avLst/>
          </a:prstGeom>
        </p:spPr>
      </p:pic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63F29806-AACB-4E39-8BE1-00DC2D3B7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89392" y="6674171"/>
            <a:ext cx="3024452" cy="383381"/>
          </a:xfrm>
        </p:spPr>
        <p:txBody>
          <a:bodyPr/>
          <a:lstStyle/>
          <a:p>
            <a:fld id="{DEF289CB-EE61-4AB2-B834-C8EA09252FEC}" type="slidenum">
              <a:rPr lang="zh-CN" altLang="en-US" smtClean="0"/>
              <a:pPr/>
              <a:t>3</a:t>
            </a:fld>
            <a:endParaRPr lang="zh-CN" altLang="en-US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6BF3AEE-CDB5-4C91-B3B8-987CF158A908}"/>
              </a:ext>
            </a:extLst>
          </p:cNvPr>
          <p:cNvSpPr txBox="1"/>
          <p:nvPr/>
        </p:nvSpPr>
        <p:spPr>
          <a:xfrm>
            <a:off x="159719" y="265443"/>
            <a:ext cx="2736304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概述</a:t>
            </a:r>
            <a:r>
              <a:rPr lang="en-US" altLang="zh-CN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/</a:t>
            </a:r>
            <a:r>
              <a:rPr lang="zh-CN" altLang="en-US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分类</a:t>
            </a: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7174D3A2-2EB3-499A-AF5A-B7643EF53F72}"/>
              </a:ext>
            </a:extLst>
          </p:cNvPr>
          <p:cNvSpPr txBox="1"/>
          <p:nvPr/>
        </p:nvSpPr>
        <p:spPr>
          <a:xfrm>
            <a:off x="3001182" y="862940"/>
            <a:ext cx="3960440" cy="5084057"/>
          </a:xfrm>
          <a:prstGeom prst="rect">
            <a:avLst/>
          </a:prstGeom>
          <a:noFill/>
        </p:spPr>
        <p:txBody>
          <a:bodyPr wrap="square" lIns="97128" tIns="48564" rIns="97128" bIns="4856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6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1.</a:t>
            </a:r>
          </a:p>
          <a:p>
            <a:pPr>
              <a:lnSpc>
                <a:spcPct val="150000"/>
              </a:lnSpc>
            </a:pPr>
            <a:r>
              <a:rPr lang="en-US" altLang="zh-CN" sz="36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2.</a:t>
            </a:r>
          </a:p>
          <a:p>
            <a:pPr>
              <a:lnSpc>
                <a:spcPct val="150000"/>
              </a:lnSpc>
            </a:pPr>
            <a:endParaRPr lang="en-US" altLang="zh-CN" sz="3600" b="1" dirty="0">
              <a:solidFill>
                <a:schemeClr val="tx2">
                  <a:lumMod val="75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en-US" altLang="zh-CN" sz="36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3.</a:t>
            </a:r>
            <a:r>
              <a:rPr lang="zh-CN" altLang="en-US" sz="36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燃气轮机</a:t>
            </a:r>
            <a:endParaRPr lang="en-US" altLang="zh-CN" sz="3600" b="1" dirty="0">
              <a:solidFill>
                <a:schemeClr val="tx2">
                  <a:lumMod val="75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endParaRPr lang="en-US" altLang="zh-CN" sz="3600" b="1" dirty="0">
              <a:solidFill>
                <a:schemeClr val="tx2">
                  <a:lumMod val="75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en-US" altLang="zh-CN" sz="36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4.</a:t>
            </a:r>
            <a:r>
              <a:rPr lang="zh-CN" altLang="en-US" sz="36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其它</a:t>
            </a:r>
            <a:endParaRPr lang="en-US" altLang="zh-CN" sz="3600" b="1" dirty="0">
              <a:solidFill>
                <a:schemeClr val="tx2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" name="TextBox 6">
            <a:extLst>
              <a:ext uri="{FF2B5EF4-FFF2-40B4-BE49-F238E27FC236}">
                <a16:creationId xmlns:a16="http://schemas.microsoft.com/office/drawing/2014/main" id="{37075562-ECFB-4769-AC0E-34DD63350721}"/>
              </a:ext>
            </a:extLst>
          </p:cNvPr>
          <p:cNvSpPr txBox="1"/>
          <p:nvPr/>
        </p:nvSpPr>
        <p:spPr>
          <a:xfrm>
            <a:off x="5491164" y="2107639"/>
            <a:ext cx="3960440" cy="3422063"/>
          </a:xfrm>
          <a:prstGeom prst="rect">
            <a:avLst/>
          </a:prstGeom>
          <a:noFill/>
        </p:spPr>
        <p:txBody>
          <a:bodyPr wrap="square" lIns="97128" tIns="48564" rIns="97128" bIns="4856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涡轮喷气</a:t>
            </a:r>
            <a:endParaRPr lang="en-US" altLang="zh-CN" sz="3600" b="1" dirty="0">
              <a:solidFill>
                <a:schemeClr val="tx2">
                  <a:lumMod val="75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36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涡轮螺旋桨</a:t>
            </a:r>
            <a:endParaRPr lang="en-US" altLang="zh-CN" sz="3600" b="1" dirty="0">
              <a:solidFill>
                <a:schemeClr val="tx2">
                  <a:lumMod val="75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36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涡轮轴</a:t>
            </a:r>
            <a:endParaRPr lang="en-US" altLang="zh-CN" sz="3600" b="1" dirty="0">
              <a:solidFill>
                <a:schemeClr val="tx2">
                  <a:lumMod val="75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36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涡轮风扇</a:t>
            </a:r>
            <a:endParaRPr lang="en-US" altLang="zh-CN" sz="3600" b="1" dirty="0">
              <a:solidFill>
                <a:schemeClr val="tx2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3B01D1CE-2823-4F56-AD8C-065258A19D6F}"/>
              </a:ext>
            </a:extLst>
          </p:cNvPr>
          <p:cNvSpPr txBox="1"/>
          <p:nvPr/>
        </p:nvSpPr>
        <p:spPr>
          <a:xfrm>
            <a:off x="3510944" y="862940"/>
            <a:ext cx="2088232" cy="1624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活塞</a:t>
            </a:r>
            <a:endParaRPr lang="en-US" altLang="zh-CN" sz="3600" b="1" dirty="0">
              <a:solidFill>
                <a:schemeClr val="tx2">
                  <a:lumMod val="75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36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转子</a:t>
            </a:r>
          </a:p>
        </p:txBody>
      </p:sp>
    </p:spTree>
    <p:extLst>
      <p:ext uri="{BB962C8B-B14F-4D97-AF65-F5344CB8AC3E}">
        <p14:creationId xmlns:p14="http://schemas.microsoft.com/office/powerpoint/2010/main" val="17401058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LOGO_副本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7273" y="288082"/>
            <a:ext cx="3639368" cy="67508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456633" y="1126036"/>
            <a:ext cx="4752528" cy="5268723"/>
          </a:xfrm>
          <a:prstGeom prst="rect">
            <a:avLst/>
          </a:prstGeom>
          <a:noFill/>
        </p:spPr>
        <p:txBody>
          <a:bodyPr wrap="square" lIns="97128" tIns="48564" rIns="97128" bIns="4856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功重比</a:t>
            </a:r>
            <a:r>
              <a:rPr lang="en-US" altLang="zh-CN" sz="28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/</a:t>
            </a:r>
            <a:r>
              <a:rPr lang="zh-CN" altLang="en-US" sz="28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推重比</a:t>
            </a:r>
            <a:r>
              <a:rPr lang="en-US" altLang="zh-CN" sz="28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/</a:t>
            </a:r>
            <a:r>
              <a:rPr lang="zh-CN" altLang="en-US" sz="28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单位推力</a:t>
            </a:r>
            <a:endParaRPr lang="en-US" altLang="zh-CN" sz="2800" b="1" dirty="0">
              <a:solidFill>
                <a:schemeClr val="tx2">
                  <a:lumMod val="75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核心机</a:t>
            </a:r>
            <a:endParaRPr lang="en-US" altLang="zh-CN" sz="2800" b="1" dirty="0">
              <a:solidFill>
                <a:schemeClr val="tx2">
                  <a:lumMod val="75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涵道比</a:t>
            </a:r>
            <a:endParaRPr lang="en-US" altLang="zh-CN" sz="2800" b="1" dirty="0">
              <a:solidFill>
                <a:schemeClr val="tx2">
                  <a:lumMod val="75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发动机控制系统</a:t>
            </a:r>
            <a:r>
              <a:rPr lang="en-US" altLang="zh-CN" sz="28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/FADEC/</a:t>
            </a:r>
            <a:r>
              <a:rPr lang="zh-CN" altLang="en-US" sz="28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凸轮</a:t>
            </a:r>
            <a:endParaRPr lang="en-US" altLang="zh-CN" sz="2800" b="1" dirty="0">
              <a:solidFill>
                <a:schemeClr val="tx2">
                  <a:lumMod val="75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燃油消耗率</a:t>
            </a:r>
            <a:endParaRPr lang="en-US" altLang="zh-CN" sz="2800" b="1" dirty="0">
              <a:solidFill>
                <a:schemeClr val="tx2">
                  <a:lumMod val="75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风扇</a:t>
            </a:r>
            <a:r>
              <a:rPr lang="en-US" altLang="zh-CN" sz="28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/</a:t>
            </a:r>
            <a:r>
              <a:rPr lang="zh-CN" altLang="en-US" sz="28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压气机</a:t>
            </a:r>
            <a:r>
              <a:rPr lang="en-US" altLang="zh-CN" sz="28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/</a:t>
            </a:r>
            <a:r>
              <a:rPr lang="zh-CN" altLang="en-US" sz="28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压缩比</a:t>
            </a:r>
            <a:endParaRPr lang="en-US" altLang="zh-CN" sz="2800" b="1" dirty="0">
              <a:solidFill>
                <a:schemeClr val="tx2">
                  <a:lumMod val="75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涡轮</a:t>
            </a:r>
            <a:endParaRPr lang="en-US" altLang="zh-CN" sz="2800" b="1" dirty="0">
              <a:solidFill>
                <a:schemeClr val="tx2">
                  <a:lumMod val="75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燃烧室</a:t>
            </a:r>
            <a:endParaRPr lang="en-US" altLang="zh-CN" sz="2800" b="1" dirty="0">
              <a:solidFill>
                <a:schemeClr val="tx2">
                  <a:lumMod val="75000"/>
                </a:schemeClr>
              </a:solidFill>
              <a:latin typeface="+mj-ea"/>
              <a:ea typeface="+mj-ea"/>
            </a:endParaRPr>
          </a:p>
        </p:txBody>
      </p:sp>
      <p:pic>
        <p:nvPicPr>
          <p:cNvPr id="9" name="图片 8" descr="IMG_8800_副本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" y="6624786"/>
            <a:ext cx="5694020" cy="576114"/>
          </a:xfrm>
          <a:prstGeom prst="rect">
            <a:avLst/>
          </a:prstGeom>
        </p:spPr>
      </p:pic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C7ED565E-4F81-47C1-8EED-42174BCF9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289CB-EE61-4AB2-B834-C8EA09252FEC}" type="slidenum">
              <a:rPr lang="zh-CN" altLang="en-US" smtClean="0"/>
              <a:pPr/>
              <a:t>4</a:t>
            </a:fld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F1144DC-8EB0-474F-894A-65EEE85C5829}"/>
              </a:ext>
            </a:extLst>
          </p:cNvPr>
          <p:cNvSpPr txBox="1"/>
          <p:nvPr/>
        </p:nvSpPr>
        <p:spPr>
          <a:xfrm>
            <a:off x="159719" y="265443"/>
            <a:ext cx="33689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概述</a:t>
            </a:r>
            <a:r>
              <a:rPr lang="en-US" altLang="zh-CN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/</a:t>
            </a:r>
            <a:r>
              <a:rPr lang="zh-CN" altLang="en-US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名词解释</a:t>
            </a:r>
          </a:p>
        </p:txBody>
      </p:sp>
    </p:spTree>
    <p:extLst>
      <p:ext uri="{BB962C8B-B14F-4D97-AF65-F5344CB8AC3E}">
        <p14:creationId xmlns:p14="http://schemas.microsoft.com/office/powerpoint/2010/main" val="5726283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LOGO_副本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7273" y="288082"/>
            <a:ext cx="3639368" cy="675089"/>
          </a:xfrm>
          <a:prstGeom prst="rect">
            <a:avLst/>
          </a:prstGeom>
        </p:spPr>
      </p:pic>
      <p:pic>
        <p:nvPicPr>
          <p:cNvPr id="9" name="图片 8" descr="IMG_8800_副本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631979"/>
            <a:ext cx="5694020" cy="576114"/>
          </a:xfrm>
          <a:prstGeom prst="rect">
            <a:avLst/>
          </a:prstGeom>
        </p:spPr>
      </p:pic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63F29806-AACB-4E39-8BE1-00DC2D3B7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89392" y="6674171"/>
            <a:ext cx="3024452" cy="383381"/>
          </a:xfrm>
        </p:spPr>
        <p:txBody>
          <a:bodyPr/>
          <a:lstStyle/>
          <a:p>
            <a:fld id="{DEF289CB-EE61-4AB2-B834-C8EA09252FEC}" type="slidenum">
              <a:rPr lang="zh-CN" altLang="en-US" smtClean="0"/>
              <a:pPr/>
              <a:t>5</a:t>
            </a:fld>
            <a:endParaRPr lang="zh-CN" altLang="en-US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6BF3AEE-CDB5-4C91-B3B8-987CF158A908}"/>
              </a:ext>
            </a:extLst>
          </p:cNvPr>
          <p:cNvSpPr txBox="1"/>
          <p:nvPr/>
        </p:nvSpPr>
        <p:spPr>
          <a:xfrm>
            <a:off x="159719" y="265443"/>
            <a:ext cx="42330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概述</a:t>
            </a:r>
            <a:r>
              <a:rPr lang="en-US" altLang="zh-CN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/</a:t>
            </a:r>
            <a:r>
              <a:rPr lang="zh-CN" altLang="en-US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原理</a:t>
            </a:r>
            <a:r>
              <a:rPr lang="en-US" altLang="zh-CN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/</a:t>
            </a:r>
            <a:r>
              <a:rPr lang="zh-CN" altLang="en-US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燃气轮机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B6E3DFFB-896E-4136-8748-0A6E166B2D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2537" y="3619013"/>
            <a:ext cx="7271308" cy="2908523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D79EDD1C-3DD5-485A-959C-7AEEB93066E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72"/>
          <a:stretch/>
        </p:blipFill>
        <p:spPr>
          <a:xfrm>
            <a:off x="340619" y="1180998"/>
            <a:ext cx="7096125" cy="2353456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1D583E84-7953-4F43-BFA6-B791BE9983B9}"/>
              </a:ext>
            </a:extLst>
          </p:cNvPr>
          <p:cNvSpPr txBox="1"/>
          <p:nvPr/>
        </p:nvSpPr>
        <p:spPr>
          <a:xfrm>
            <a:off x="6696993" y="2088892"/>
            <a:ext cx="4233018" cy="481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布雷顿循环</a:t>
            </a:r>
          </a:p>
        </p:txBody>
      </p:sp>
    </p:spTree>
    <p:extLst>
      <p:ext uri="{BB962C8B-B14F-4D97-AF65-F5344CB8AC3E}">
        <p14:creationId xmlns:p14="http://schemas.microsoft.com/office/powerpoint/2010/main" val="33995536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LOGO_副本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7273" y="288082"/>
            <a:ext cx="3639368" cy="675089"/>
          </a:xfrm>
          <a:prstGeom prst="rect">
            <a:avLst/>
          </a:prstGeom>
        </p:spPr>
      </p:pic>
      <p:pic>
        <p:nvPicPr>
          <p:cNvPr id="9" name="图片 8" descr="IMG_8800_副本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631979"/>
            <a:ext cx="5694020" cy="576114"/>
          </a:xfrm>
          <a:prstGeom prst="rect">
            <a:avLst/>
          </a:prstGeom>
        </p:spPr>
      </p:pic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63F29806-AACB-4E39-8BE1-00DC2D3B7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89392" y="6674171"/>
            <a:ext cx="3024452" cy="383381"/>
          </a:xfrm>
        </p:spPr>
        <p:txBody>
          <a:bodyPr/>
          <a:lstStyle/>
          <a:p>
            <a:fld id="{DEF289CB-EE61-4AB2-B834-C8EA09252FEC}" type="slidenum">
              <a:rPr lang="zh-CN" altLang="en-US" smtClean="0"/>
              <a:pPr/>
              <a:t>6</a:t>
            </a:fld>
            <a:endParaRPr lang="zh-CN" altLang="en-US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6BF3AEE-CDB5-4C91-B3B8-987CF158A908}"/>
              </a:ext>
            </a:extLst>
          </p:cNvPr>
          <p:cNvSpPr txBox="1"/>
          <p:nvPr/>
        </p:nvSpPr>
        <p:spPr>
          <a:xfrm>
            <a:off x="159719" y="265443"/>
            <a:ext cx="42330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概述</a:t>
            </a:r>
            <a:r>
              <a:rPr lang="en-US" altLang="zh-CN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/</a:t>
            </a:r>
            <a:r>
              <a:rPr lang="zh-CN" altLang="en-US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原理</a:t>
            </a:r>
            <a:r>
              <a:rPr lang="en-US" altLang="zh-CN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/</a:t>
            </a:r>
            <a:r>
              <a:rPr lang="zh-CN" altLang="en-US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活塞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292E6D2E-AD08-4E67-B629-6EAB83AEEC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032" y="5481709"/>
            <a:ext cx="5258225" cy="1708256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D236DC28-5851-433C-88C9-FBE9E959CFA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56" y="1099888"/>
            <a:ext cx="6960756" cy="3508674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01DFD9C2-047E-4F36-A288-6F5A637003D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75"/>
          <a:stretch/>
        </p:blipFill>
        <p:spPr>
          <a:xfrm>
            <a:off x="7003147" y="1096440"/>
            <a:ext cx="6299996" cy="3508674"/>
          </a:xfrm>
          <a:prstGeom prst="rect">
            <a:avLst/>
          </a:prstGeom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id="{0BD70BEE-7804-4078-B2B5-1367DF808259}"/>
              </a:ext>
            </a:extLst>
          </p:cNvPr>
          <p:cNvSpPr txBox="1"/>
          <p:nvPr/>
        </p:nvSpPr>
        <p:spPr>
          <a:xfrm>
            <a:off x="1152377" y="4612010"/>
            <a:ext cx="4233018" cy="481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四冲程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F4CDEEFB-FCE5-46CF-8E1D-86C5316A8ECB}"/>
              </a:ext>
            </a:extLst>
          </p:cNvPr>
          <p:cNvSpPr txBox="1"/>
          <p:nvPr/>
        </p:nvSpPr>
        <p:spPr>
          <a:xfrm>
            <a:off x="8113133" y="4612010"/>
            <a:ext cx="4233018" cy="481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二冲程</a:t>
            </a:r>
          </a:p>
        </p:txBody>
      </p:sp>
    </p:spTree>
    <p:extLst>
      <p:ext uri="{BB962C8B-B14F-4D97-AF65-F5344CB8AC3E}">
        <p14:creationId xmlns:p14="http://schemas.microsoft.com/office/powerpoint/2010/main" val="36426957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LOGO_副本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7273" y="288082"/>
            <a:ext cx="3639368" cy="675089"/>
          </a:xfrm>
          <a:prstGeom prst="rect">
            <a:avLst/>
          </a:prstGeom>
        </p:spPr>
      </p:pic>
      <p:pic>
        <p:nvPicPr>
          <p:cNvPr id="9" name="图片 8" descr="IMG_8800_副本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631979"/>
            <a:ext cx="5694020" cy="576114"/>
          </a:xfrm>
          <a:prstGeom prst="rect">
            <a:avLst/>
          </a:prstGeom>
        </p:spPr>
      </p:pic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63F29806-AACB-4E39-8BE1-00DC2D3B7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89392" y="6674171"/>
            <a:ext cx="3024452" cy="383381"/>
          </a:xfrm>
        </p:spPr>
        <p:txBody>
          <a:bodyPr/>
          <a:lstStyle/>
          <a:p>
            <a:fld id="{DEF289CB-EE61-4AB2-B834-C8EA09252FEC}" type="slidenum">
              <a:rPr lang="zh-CN" altLang="en-US" smtClean="0"/>
              <a:pPr/>
              <a:t>7</a:t>
            </a:fld>
            <a:endParaRPr lang="zh-CN" altLang="en-US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6BF3AEE-CDB5-4C91-B3B8-987CF158A908}"/>
              </a:ext>
            </a:extLst>
          </p:cNvPr>
          <p:cNvSpPr txBox="1"/>
          <p:nvPr/>
        </p:nvSpPr>
        <p:spPr>
          <a:xfrm>
            <a:off x="159719" y="265443"/>
            <a:ext cx="42330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概述</a:t>
            </a:r>
            <a:r>
              <a:rPr lang="en-US" altLang="zh-CN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/</a:t>
            </a:r>
            <a:r>
              <a:rPr lang="zh-CN" altLang="en-US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原理</a:t>
            </a:r>
            <a:r>
              <a:rPr lang="en-US" altLang="zh-CN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/</a:t>
            </a:r>
            <a:r>
              <a:rPr lang="zh-CN" altLang="en-US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转子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73BD926C-91D4-47D4-8843-242B4EE71B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6673" y="1409700"/>
            <a:ext cx="4762500" cy="438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2690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LOGO_副本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7273" y="288082"/>
            <a:ext cx="3639368" cy="675089"/>
          </a:xfrm>
          <a:prstGeom prst="rect">
            <a:avLst/>
          </a:prstGeom>
        </p:spPr>
      </p:pic>
      <p:pic>
        <p:nvPicPr>
          <p:cNvPr id="9" name="图片 8" descr="IMG_8800_副本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" y="6624786"/>
            <a:ext cx="5694020" cy="576114"/>
          </a:xfrm>
          <a:prstGeom prst="rect">
            <a:avLst/>
          </a:prstGeom>
        </p:spPr>
      </p:pic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C7ED565E-4F81-47C1-8EED-42174BCF9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289CB-EE61-4AB2-B834-C8EA09252FEC}" type="slidenum">
              <a:rPr lang="zh-CN" altLang="en-US" smtClean="0"/>
              <a:pPr/>
              <a:t>8</a:t>
            </a:fld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F1144DC-8EB0-474F-894A-65EEE85C5829}"/>
              </a:ext>
            </a:extLst>
          </p:cNvPr>
          <p:cNvSpPr txBox="1"/>
          <p:nvPr/>
        </p:nvSpPr>
        <p:spPr>
          <a:xfrm>
            <a:off x="159719" y="265443"/>
            <a:ext cx="4665066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发展历程</a:t>
            </a:r>
            <a:r>
              <a:rPr lang="en-US" altLang="zh-CN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/</a:t>
            </a:r>
            <a:r>
              <a:rPr lang="zh-CN" altLang="en-US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世界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74AC58B-D81F-4415-9315-1292D0C92F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22" y="2054624"/>
            <a:ext cx="8281209" cy="309165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D13EA687-ADD5-4307-BC1A-4E51B1FD571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7193" y="1110907"/>
            <a:ext cx="4298766" cy="6124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5446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LOGO_副本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7273" y="288082"/>
            <a:ext cx="3639368" cy="675089"/>
          </a:xfrm>
          <a:prstGeom prst="rect">
            <a:avLst/>
          </a:prstGeom>
        </p:spPr>
      </p:pic>
      <p:pic>
        <p:nvPicPr>
          <p:cNvPr id="9" name="图片 8" descr="IMG_8800_副本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" y="6624786"/>
            <a:ext cx="5694020" cy="576114"/>
          </a:xfrm>
          <a:prstGeom prst="rect">
            <a:avLst/>
          </a:prstGeom>
        </p:spPr>
      </p:pic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C7ED565E-4F81-47C1-8EED-42174BCF9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289CB-EE61-4AB2-B834-C8EA09252FEC}" type="slidenum">
              <a:rPr lang="zh-CN" altLang="en-US" smtClean="0"/>
              <a:pPr/>
              <a:t>9</a:t>
            </a:fld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F1144DC-8EB0-474F-894A-65EEE85C5829}"/>
              </a:ext>
            </a:extLst>
          </p:cNvPr>
          <p:cNvSpPr txBox="1"/>
          <p:nvPr/>
        </p:nvSpPr>
        <p:spPr>
          <a:xfrm>
            <a:off x="-71759" y="303362"/>
            <a:ext cx="4665066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发展历程</a:t>
            </a:r>
            <a:r>
              <a:rPr lang="en-US" altLang="zh-CN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/</a:t>
            </a:r>
            <a:r>
              <a:rPr lang="zh-CN" altLang="en-US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中国</a:t>
            </a:r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B207C5E8-B614-44B7-BCF5-B35CD8F53B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6425" y="1625600"/>
            <a:ext cx="12961938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zh-CN" altLang="zh-CN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8" name="表格 7">
            <a:extLst>
              <a:ext uri="{FF2B5EF4-FFF2-40B4-BE49-F238E27FC236}">
                <a16:creationId xmlns:a16="http://schemas.microsoft.com/office/drawing/2014/main" id="{E20BE9DC-7980-43B8-B590-0EC2AE35F9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7629920"/>
              </p:ext>
            </p:extLst>
          </p:nvPr>
        </p:nvGraphicFramePr>
        <p:xfrm>
          <a:off x="936353" y="1080170"/>
          <a:ext cx="10441161" cy="53009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36104">
                  <a:extLst>
                    <a:ext uri="{9D8B030D-6E8A-4147-A177-3AD203B41FA5}">
                      <a16:colId xmlns:a16="http://schemas.microsoft.com/office/drawing/2014/main" val="2047993622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1311782840"/>
                    </a:ext>
                  </a:extLst>
                </a:gridCol>
                <a:gridCol w="2520280">
                  <a:extLst>
                    <a:ext uri="{9D8B030D-6E8A-4147-A177-3AD203B41FA5}">
                      <a16:colId xmlns:a16="http://schemas.microsoft.com/office/drawing/2014/main" val="1407289070"/>
                    </a:ext>
                  </a:extLst>
                </a:gridCol>
                <a:gridCol w="4824537">
                  <a:extLst>
                    <a:ext uri="{9D8B030D-6E8A-4147-A177-3AD203B41FA5}">
                      <a16:colId xmlns:a16="http://schemas.microsoft.com/office/drawing/2014/main" val="2094372879"/>
                    </a:ext>
                  </a:extLst>
                </a:gridCol>
              </a:tblGrid>
              <a:tr h="232067"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en-US" sz="1600" kern="0" dirty="0">
                          <a:effectLst/>
                        </a:rPr>
                        <a:t> </a:t>
                      </a:r>
                      <a:endParaRPr lang="zh-CN" sz="12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en-US" sz="1600" kern="0">
                          <a:effectLst/>
                        </a:rPr>
                        <a:t>       </a:t>
                      </a:r>
                      <a:r>
                        <a:rPr lang="zh-CN" sz="1600" kern="0">
                          <a:effectLst/>
                        </a:rPr>
                        <a:t>发动机型号</a:t>
                      </a:r>
                      <a:endParaRPr lang="zh-CN" sz="12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zh-CN" sz="1600" kern="0">
                          <a:effectLst/>
                        </a:rPr>
                        <a:t>适用军机</a:t>
                      </a:r>
                      <a:endParaRPr lang="zh-CN" sz="12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zh-CN" sz="1600" kern="0">
                          <a:effectLst/>
                        </a:rPr>
                        <a:t>制造商</a:t>
                      </a:r>
                      <a:endParaRPr lang="zh-CN" sz="12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624565140"/>
                  </a:ext>
                </a:extLst>
              </a:tr>
              <a:tr h="227115">
                <a:tc rowSpan="7"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zh-CN" sz="1600" kern="0" dirty="0">
                          <a:effectLst/>
                        </a:rPr>
                        <a:t>涡喷</a:t>
                      </a:r>
                      <a:endParaRPr lang="zh-CN" sz="12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zh-CN" sz="1600" kern="0" dirty="0">
                          <a:effectLst/>
                        </a:rPr>
                        <a:t>涡喷</a:t>
                      </a:r>
                      <a:r>
                        <a:rPr lang="en-US" sz="1600" kern="0" dirty="0">
                          <a:effectLst/>
                        </a:rPr>
                        <a:t>-5</a:t>
                      </a:r>
                      <a:endParaRPr lang="zh-CN" sz="12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zh-CN" sz="1600" kern="0">
                          <a:effectLst/>
                        </a:rPr>
                        <a:t>米格</a:t>
                      </a:r>
                      <a:r>
                        <a:rPr lang="en-US" sz="1600" kern="0">
                          <a:effectLst/>
                        </a:rPr>
                        <a:t>-15</a:t>
                      </a:r>
                      <a:r>
                        <a:rPr lang="zh-CN" sz="1600" kern="0">
                          <a:effectLst/>
                        </a:rPr>
                        <a:t>、歼</a:t>
                      </a:r>
                      <a:r>
                        <a:rPr lang="en-US" sz="1600" kern="0">
                          <a:effectLst/>
                        </a:rPr>
                        <a:t>-5</a:t>
                      </a:r>
                      <a:endParaRPr lang="zh-CN" sz="12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zh-CN" sz="1600" kern="0" dirty="0">
                          <a:effectLst/>
                        </a:rPr>
                        <a:t>沈阳航空发动机厂</a:t>
                      </a:r>
                      <a:endParaRPr lang="zh-CN" sz="12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998219140"/>
                  </a:ext>
                </a:extLst>
              </a:tr>
              <a:tr h="22711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zh-CN" sz="1600" kern="0" dirty="0">
                          <a:effectLst/>
                        </a:rPr>
                        <a:t>涡喷</a:t>
                      </a:r>
                      <a:r>
                        <a:rPr lang="en-US" sz="1600" kern="0" dirty="0">
                          <a:effectLst/>
                        </a:rPr>
                        <a:t>-6</a:t>
                      </a:r>
                      <a:endParaRPr lang="zh-CN" sz="12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zh-CN" sz="1600" kern="0">
                          <a:effectLst/>
                        </a:rPr>
                        <a:t>歼</a:t>
                      </a:r>
                      <a:r>
                        <a:rPr lang="en-US" sz="1600" kern="0">
                          <a:effectLst/>
                        </a:rPr>
                        <a:t>-6</a:t>
                      </a:r>
                      <a:r>
                        <a:rPr lang="zh-CN" sz="1600" kern="0">
                          <a:effectLst/>
                        </a:rPr>
                        <a:t>、强</a:t>
                      </a:r>
                      <a:r>
                        <a:rPr lang="en-US" sz="1600" kern="0">
                          <a:effectLst/>
                        </a:rPr>
                        <a:t>-5</a:t>
                      </a:r>
                      <a:endParaRPr lang="zh-CN" sz="12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zh-CN" sz="1600" kern="0">
                          <a:effectLst/>
                        </a:rPr>
                        <a:t>沈阳航空发动机厂</a:t>
                      </a:r>
                      <a:endParaRPr lang="zh-CN" sz="12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133676398"/>
                  </a:ext>
                </a:extLst>
              </a:tr>
              <a:tr h="22711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zh-CN" sz="1600" kern="0">
                          <a:effectLst/>
                        </a:rPr>
                        <a:t>涡喷</a:t>
                      </a:r>
                      <a:r>
                        <a:rPr lang="en-US" sz="1600" kern="0">
                          <a:effectLst/>
                        </a:rPr>
                        <a:t>-7</a:t>
                      </a:r>
                      <a:endParaRPr lang="zh-CN" sz="12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zh-CN" sz="1600" kern="0" dirty="0">
                          <a:effectLst/>
                        </a:rPr>
                        <a:t>歼</a:t>
                      </a:r>
                      <a:r>
                        <a:rPr lang="en-US" sz="1600" kern="0" dirty="0">
                          <a:effectLst/>
                        </a:rPr>
                        <a:t>-7</a:t>
                      </a:r>
                      <a:r>
                        <a:rPr lang="zh-CN" sz="1600" kern="0" dirty="0">
                          <a:effectLst/>
                        </a:rPr>
                        <a:t>、歼</a:t>
                      </a:r>
                      <a:r>
                        <a:rPr lang="en-US" sz="1600" kern="0" dirty="0">
                          <a:effectLst/>
                        </a:rPr>
                        <a:t>-8</a:t>
                      </a:r>
                      <a:endParaRPr lang="zh-CN" sz="12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zh-CN" sz="1600" kern="0" dirty="0">
                          <a:effectLst/>
                        </a:rPr>
                        <a:t>沈阳航空发动机厂</a:t>
                      </a:r>
                      <a:endParaRPr lang="zh-CN" sz="12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39871050"/>
                  </a:ext>
                </a:extLst>
              </a:tr>
              <a:tr h="22711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zh-CN" sz="1600" kern="0">
                          <a:effectLst/>
                        </a:rPr>
                        <a:t>涡喷</a:t>
                      </a:r>
                      <a:r>
                        <a:rPr lang="en-US" sz="1600" kern="0">
                          <a:effectLst/>
                        </a:rPr>
                        <a:t>-8</a:t>
                      </a:r>
                      <a:endParaRPr lang="zh-CN" sz="12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zh-CN" sz="1600" kern="0" dirty="0">
                          <a:effectLst/>
                        </a:rPr>
                        <a:t>轰</a:t>
                      </a:r>
                      <a:r>
                        <a:rPr lang="en-US" sz="1600" kern="0" dirty="0">
                          <a:effectLst/>
                        </a:rPr>
                        <a:t>-6</a:t>
                      </a:r>
                      <a:endParaRPr lang="zh-CN" sz="12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zh-CN" sz="1600" kern="0">
                          <a:effectLst/>
                        </a:rPr>
                        <a:t>西安航空发动机公司</a:t>
                      </a:r>
                      <a:endParaRPr lang="zh-CN" sz="12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340033749"/>
                  </a:ext>
                </a:extLst>
              </a:tr>
              <a:tr h="22711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zh-CN" sz="1600" kern="0">
                          <a:effectLst/>
                        </a:rPr>
                        <a:t>涡喷</a:t>
                      </a:r>
                      <a:r>
                        <a:rPr lang="en-US" sz="1600" kern="0">
                          <a:effectLst/>
                        </a:rPr>
                        <a:t>-11</a:t>
                      </a:r>
                      <a:endParaRPr lang="zh-CN" sz="12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zh-CN" sz="1600" kern="0" dirty="0">
                          <a:effectLst/>
                        </a:rPr>
                        <a:t>无人侦</a:t>
                      </a:r>
                      <a:r>
                        <a:rPr lang="en-US" sz="1600" kern="0" dirty="0">
                          <a:effectLst/>
                        </a:rPr>
                        <a:t>-5</a:t>
                      </a:r>
                      <a:endParaRPr lang="zh-CN" sz="12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zh-CN" sz="1600" kern="0">
                          <a:effectLst/>
                        </a:rPr>
                        <a:t>北京航空航天大学</a:t>
                      </a:r>
                      <a:endParaRPr lang="zh-CN" sz="12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058382236"/>
                  </a:ext>
                </a:extLst>
              </a:tr>
              <a:tr h="44715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zh-CN" sz="1600" kern="0">
                          <a:effectLst/>
                        </a:rPr>
                        <a:t>涡喷</a:t>
                      </a:r>
                      <a:r>
                        <a:rPr lang="en-US" sz="1600" kern="0">
                          <a:effectLst/>
                        </a:rPr>
                        <a:t>-13</a:t>
                      </a:r>
                      <a:endParaRPr lang="zh-CN" sz="12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zh-CN" sz="1600" kern="0" dirty="0">
                          <a:effectLst/>
                        </a:rPr>
                        <a:t>歼</a:t>
                      </a:r>
                      <a:r>
                        <a:rPr lang="en-US" sz="1600" kern="0" dirty="0">
                          <a:effectLst/>
                        </a:rPr>
                        <a:t>-7E/D</a:t>
                      </a:r>
                      <a:r>
                        <a:rPr lang="zh-CN" sz="1600" kern="0" dirty="0">
                          <a:effectLst/>
                        </a:rPr>
                        <a:t>、歼</a:t>
                      </a:r>
                      <a:r>
                        <a:rPr lang="en-US" sz="1600" kern="0" dirty="0">
                          <a:effectLst/>
                        </a:rPr>
                        <a:t>-8</a:t>
                      </a:r>
                      <a:endParaRPr lang="zh-CN" sz="12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zh-CN" sz="1600" kern="0">
                          <a:effectLst/>
                        </a:rPr>
                        <a:t>贵州航空发动机研究所、贵州黎阳、</a:t>
                      </a:r>
                      <a:r>
                        <a:rPr lang="en-US" sz="1600" kern="0">
                          <a:effectLst/>
                        </a:rPr>
                        <a:t>420</a:t>
                      </a:r>
                      <a:r>
                        <a:rPr lang="zh-CN" sz="1600" kern="0">
                          <a:effectLst/>
                        </a:rPr>
                        <a:t>厂</a:t>
                      </a:r>
                      <a:endParaRPr lang="zh-CN" sz="12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758811468"/>
                  </a:ext>
                </a:extLst>
              </a:tr>
              <a:tr h="22711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zh-CN" sz="1600" kern="0">
                          <a:effectLst/>
                        </a:rPr>
                        <a:t>涡喷</a:t>
                      </a:r>
                      <a:r>
                        <a:rPr lang="en-US" sz="1600" kern="0">
                          <a:effectLst/>
                        </a:rPr>
                        <a:t>-14</a:t>
                      </a:r>
                      <a:r>
                        <a:rPr lang="zh-CN" sz="1600" kern="0">
                          <a:effectLst/>
                        </a:rPr>
                        <a:t>（昆仑）</a:t>
                      </a:r>
                      <a:endParaRPr lang="zh-CN" sz="12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zh-CN" sz="1600" kern="0">
                          <a:effectLst/>
                        </a:rPr>
                        <a:t>歼</a:t>
                      </a:r>
                      <a:r>
                        <a:rPr lang="en-US" sz="1600" kern="0">
                          <a:effectLst/>
                        </a:rPr>
                        <a:t>8H/F/G</a:t>
                      </a:r>
                      <a:r>
                        <a:rPr lang="zh-CN" sz="1600" kern="0">
                          <a:effectLst/>
                        </a:rPr>
                        <a:t>系列</a:t>
                      </a:r>
                      <a:endParaRPr lang="zh-CN" sz="12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zh-CN" sz="1600" kern="0">
                          <a:effectLst/>
                        </a:rPr>
                        <a:t>沈阳发动机研究所</a:t>
                      </a:r>
                      <a:endParaRPr lang="zh-CN" sz="12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984939407"/>
                  </a:ext>
                </a:extLst>
              </a:tr>
              <a:tr h="227115">
                <a:tc rowSpan="7"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en-US" sz="1600" kern="0" dirty="0">
                          <a:effectLst/>
                        </a:rPr>
                        <a:t> </a:t>
                      </a:r>
                      <a:r>
                        <a:rPr lang="zh-CN" sz="1600" kern="0" dirty="0">
                          <a:effectLst/>
                        </a:rPr>
                        <a:t>涡扇</a:t>
                      </a:r>
                      <a:endParaRPr lang="zh-CN" sz="12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71276" rtl="0" eaLnBrk="1" latinLnBrk="0" hangingPunct="1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kern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涡扇</a:t>
                      </a:r>
                      <a:r>
                        <a:rPr lang="en-US" altLang="zh-CN" sz="1600" kern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-5</a:t>
                      </a:r>
                      <a:endParaRPr lang="zh-CN" altLang="en-US" sz="1600" kern="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71276" rtl="0" eaLnBrk="1" fontAlgn="auto" latinLnBrk="0" hangingPunct="1">
                        <a:lnSpc>
                          <a:spcPts val="13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zh-CN" sz="1600" kern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未投入使用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71276" rtl="0" eaLnBrk="1" fontAlgn="auto" latinLnBrk="0" hangingPunct="1">
                        <a:lnSpc>
                          <a:spcPts val="13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zh-CN" sz="1600" kern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沈阳航空发动机研究所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356902740"/>
                  </a:ext>
                </a:extLst>
              </a:tr>
              <a:tr h="227115">
                <a:tc vMerge="1"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endParaRPr lang="zh-CN" sz="12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zh-CN" sz="1600" kern="0" dirty="0">
                          <a:effectLst/>
                        </a:rPr>
                        <a:t>涡扇</a:t>
                      </a:r>
                      <a:r>
                        <a:rPr lang="en-US" sz="1600" kern="0" dirty="0">
                          <a:effectLst/>
                        </a:rPr>
                        <a:t>-6</a:t>
                      </a:r>
                      <a:endParaRPr lang="zh-CN" sz="12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zh-CN" sz="1600" kern="0" dirty="0">
                          <a:effectLst/>
                        </a:rPr>
                        <a:t>未投入使用</a:t>
                      </a:r>
                      <a:endParaRPr lang="zh-CN" sz="12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zh-CN" sz="1600" kern="0" dirty="0">
                          <a:effectLst/>
                        </a:rPr>
                        <a:t>沈阳航空发动机研究所</a:t>
                      </a:r>
                      <a:endParaRPr lang="zh-CN" sz="12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955509485"/>
                  </a:ext>
                </a:extLst>
              </a:tr>
              <a:tr h="22711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zh-CN" sz="1600" kern="0" dirty="0">
                          <a:effectLst/>
                        </a:rPr>
                        <a:t>涡扇</a:t>
                      </a:r>
                      <a:r>
                        <a:rPr lang="en-US" sz="1600" kern="0" dirty="0">
                          <a:effectLst/>
                        </a:rPr>
                        <a:t>-8</a:t>
                      </a:r>
                      <a:endParaRPr lang="zh-CN" sz="12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zh-CN" sz="1600" kern="0">
                          <a:effectLst/>
                        </a:rPr>
                        <a:t>运</a:t>
                      </a:r>
                      <a:r>
                        <a:rPr lang="en-US" sz="1600" kern="0">
                          <a:effectLst/>
                        </a:rPr>
                        <a:t>10</a:t>
                      </a:r>
                      <a:endParaRPr lang="zh-CN" sz="12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zh-CN" sz="1600" kern="0" dirty="0">
                          <a:effectLst/>
                        </a:rPr>
                        <a:t>成都发动机厂、上海发动机厂</a:t>
                      </a:r>
                      <a:endParaRPr lang="zh-CN" sz="12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137549985"/>
                  </a:ext>
                </a:extLst>
              </a:tr>
              <a:tr h="22711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zh-CN" sz="1600" kern="0">
                          <a:effectLst/>
                        </a:rPr>
                        <a:t>涡扇</a:t>
                      </a:r>
                      <a:r>
                        <a:rPr lang="en-US" sz="1600" kern="0">
                          <a:effectLst/>
                        </a:rPr>
                        <a:t>-9</a:t>
                      </a:r>
                      <a:r>
                        <a:rPr lang="zh-CN" sz="1600" kern="0">
                          <a:effectLst/>
                        </a:rPr>
                        <a:t>（秦岭）</a:t>
                      </a:r>
                      <a:endParaRPr lang="zh-CN" sz="12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zh-CN" sz="1600" kern="0">
                          <a:effectLst/>
                        </a:rPr>
                        <a:t>歼</a:t>
                      </a:r>
                      <a:r>
                        <a:rPr lang="en-US" sz="1600" kern="0">
                          <a:effectLst/>
                        </a:rPr>
                        <a:t>-7</a:t>
                      </a:r>
                      <a:r>
                        <a:rPr lang="zh-CN" sz="1600" kern="0">
                          <a:effectLst/>
                        </a:rPr>
                        <a:t>、轰</a:t>
                      </a:r>
                      <a:r>
                        <a:rPr lang="en-US" sz="1600" kern="0">
                          <a:effectLst/>
                        </a:rPr>
                        <a:t>-7</a:t>
                      </a:r>
                      <a:endParaRPr lang="zh-CN" sz="12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zh-CN" sz="1600" kern="0">
                          <a:effectLst/>
                        </a:rPr>
                        <a:t>西安航空发动机厂</a:t>
                      </a:r>
                      <a:endParaRPr lang="zh-CN" sz="12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43811824"/>
                  </a:ext>
                </a:extLst>
              </a:tr>
              <a:tr h="22711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zh-CN" sz="1600" kern="0">
                          <a:effectLst/>
                        </a:rPr>
                        <a:t>涡扇</a:t>
                      </a:r>
                      <a:r>
                        <a:rPr lang="en-US" sz="1600" kern="0">
                          <a:effectLst/>
                        </a:rPr>
                        <a:t>-10</a:t>
                      </a:r>
                      <a:r>
                        <a:rPr lang="zh-CN" sz="1600" kern="0">
                          <a:effectLst/>
                        </a:rPr>
                        <a:t>（太行）</a:t>
                      </a:r>
                      <a:endParaRPr lang="zh-CN" sz="12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zh-CN" sz="1600" kern="0">
                          <a:effectLst/>
                        </a:rPr>
                        <a:t>歼</a:t>
                      </a:r>
                      <a:r>
                        <a:rPr lang="en-US" sz="1600" kern="0">
                          <a:effectLst/>
                        </a:rPr>
                        <a:t>-10</a:t>
                      </a:r>
                      <a:r>
                        <a:rPr lang="zh-CN" sz="1600" kern="0">
                          <a:effectLst/>
                        </a:rPr>
                        <a:t>、歼</a:t>
                      </a:r>
                      <a:r>
                        <a:rPr lang="en-US" sz="1600" kern="0">
                          <a:effectLst/>
                        </a:rPr>
                        <a:t>-11</a:t>
                      </a:r>
                      <a:endParaRPr lang="zh-CN" sz="12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zh-CN" sz="1600" kern="0" dirty="0">
                          <a:effectLst/>
                        </a:rPr>
                        <a:t>沈阳发动机设计研究所、黎明、西航</a:t>
                      </a:r>
                      <a:endParaRPr lang="zh-CN" sz="12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642920618"/>
                  </a:ext>
                </a:extLst>
              </a:tr>
              <a:tr h="22711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zh-CN" sz="1600" kern="0">
                          <a:effectLst/>
                        </a:rPr>
                        <a:t>涡扇</a:t>
                      </a:r>
                      <a:r>
                        <a:rPr lang="en-US" sz="1600" kern="0">
                          <a:effectLst/>
                        </a:rPr>
                        <a:t>-11</a:t>
                      </a:r>
                      <a:endParaRPr lang="zh-CN" sz="12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en-US" sz="1600" kern="0">
                          <a:effectLst/>
                        </a:rPr>
                        <a:t>K8</a:t>
                      </a:r>
                      <a:r>
                        <a:rPr lang="zh-CN" sz="1600" kern="0">
                          <a:effectLst/>
                        </a:rPr>
                        <a:t>教练机</a:t>
                      </a:r>
                      <a:endParaRPr lang="zh-CN" sz="12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zh-CN" sz="1600" kern="0" dirty="0">
                          <a:effectLst/>
                        </a:rPr>
                        <a:t>南方航动力机械公司</a:t>
                      </a:r>
                      <a:endParaRPr lang="zh-CN" sz="12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787574505"/>
                  </a:ext>
                </a:extLst>
              </a:tr>
              <a:tr h="22711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zh-CN" sz="1600" kern="0">
                          <a:effectLst/>
                        </a:rPr>
                        <a:t>涡扇</a:t>
                      </a:r>
                      <a:r>
                        <a:rPr lang="en-US" sz="1600" kern="0">
                          <a:effectLst/>
                        </a:rPr>
                        <a:t>-13/12</a:t>
                      </a:r>
                      <a:endParaRPr lang="zh-CN" sz="12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zh-CN" sz="1600" kern="0">
                          <a:effectLst/>
                        </a:rPr>
                        <a:t>枭龙</a:t>
                      </a:r>
                      <a:endParaRPr lang="zh-CN" sz="12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zh-CN" sz="1600" kern="0">
                          <a:effectLst/>
                        </a:rPr>
                        <a:t>贵州黎阳</a:t>
                      </a:r>
                      <a:endParaRPr lang="zh-CN" sz="12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156360631"/>
                  </a:ext>
                </a:extLst>
              </a:tr>
              <a:tr h="227115">
                <a:tc rowSpan="3"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zh-CN" sz="1600" kern="0">
                          <a:effectLst/>
                        </a:rPr>
                        <a:t>涡桨</a:t>
                      </a:r>
                      <a:endParaRPr lang="zh-CN" sz="12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zh-CN" sz="1600" kern="0" dirty="0">
                          <a:effectLst/>
                        </a:rPr>
                        <a:t>涡桨</a:t>
                      </a:r>
                      <a:r>
                        <a:rPr lang="en-US" sz="1600" kern="0" dirty="0">
                          <a:effectLst/>
                        </a:rPr>
                        <a:t>-5</a:t>
                      </a:r>
                      <a:endParaRPr lang="zh-CN" sz="12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zh-CN" sz="1600" kern="0">
                          <a:effectLst/>
                        </a:rPr>
                        <a:t>运</a:t>
                      </a:r>
                      <a:r>
                        <a:rPr lang="en-US" sz="1600" kern="0">
                          <a:effectLst/>
                        </a:rPr>
                        <a:t>-7</a:t>
                      </a:r>
                      <a:r>
                        <a:rPr lang="zh-CN" sz="1600" kern="0">
                          <a:effectLst/>
                        </a:rPr>
                        <a:t>和水轰</a:t>
                      </a:r>
                      <a:r>
                        <a:rPr lang="en-US" sz="1600" kern="0">
                          <a:effectLst/>
                        </a:rPr>
                        <a:t>-5</a:t>
                      </a:r>
                      <a:endParaRPr lang="zh-CN" sz="12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zh-CN" sz="1600" kern="0" dirty="0">
                          <a:effectLst/>
                        </a:rPr>
                        <a:t>哈尔滨东安发动机集团公司</a:t>
                      </a:r>
                      <a:endParaRPr lang="zh-CN" sz="12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273417589"/>
                  </a:ext>
                </a:extLst>
              </a:tr>
              <a:tr h="40072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zh-CN" sz="1600" kern="0" dirty="0">
                          <a:effectLst/>
                        </a:rPr>
                        <a:t>涡桨</a:t>
                      </a:r>
                      <a:r>
                        <a:rPr lang="en-US" sz="1600" kern="0" dirty="0">
                          <a:effectLst/>
                        </a:rPr>
                        <a:t>-6</a:t>
                      </a:r>
                      <a:endParaRPr lang="zh-CN" sz="12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zh-CN" sz="1600" kern="0">
                          <a:effectLst/>
                        </a:rPr>
                        <a:t>运</a:t>
                      </a:r>
                      <a:r>
                        <a:rPr lang="en-US" sz="1600" kern="0">
                          <a:effectLst/>
                        </a:rPr>
                        <a:t>-8</a:t>
                      </a:r>
                      <a:r>
                        <a:rPr lang="zh-CN" sz="1600" kern="0">
                          <a:effectLst/>
                        </a:rPr>
                        <a:t>和安</a:t>
                      </a:r>
                      <a:r>
                        <a:rPr lang="en-US" sz="1600" kern="0">
                          <a:effectLst/>
                        </a:rPr>
                        <a:t>-1</a:t>
                      </a:r>
                      <a:endParaRPr lang="zh-CN" sz="12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zh-CN" sz="1600" kern="0" dirty="0">
                          <a:effectLst/>
                        </a:rPr>
                        <a:t>南方航空动力机械公司</a:t>
                      </a:r>
                      <a:endParaRPr lang="zh-CN" sz="12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489724724"/>
                  </a:ext>
                </a:extLst>
              </a:tr>
              <a:tr h="36004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zh-CN" sz="1600" kern="0" dirty="0">
                          <a:effectLst/>
                        </a:rPr>
                        <a:t>涡桨</a:t>
                      </a:r>
                      <a:r>
                        <a:rPr lang="en-US" sz="1600" kern="0" dirty="0">
                          <a:effectLst/>
                        </a:rPr>
                        <a:t>-9</a:t>
                      </a:r>
                      <a:endParaRPr lang="zh-CN" sz="12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zh-CN" sz="1600" kern="0" dirty="0">
                          <a:effectLst/>
                        </a:rPr>
                        <a:t>运</a:t>
                      </a:r>
                      <a:r>
                        <a:rPr lang="en-US" sz="1600" kern="0" dirty="0">
                          <a:effectLst/>
                        </a:rPr>
                        <a:t>-12</a:t>
                      </a:r>
                      <a:endParaRPr lang="zh-CN" sz="12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zh-CN" sz="1600" kern="0" dirty="0">
                          <a:effectLst/>
                        </a:rPr>
                        <a:t>株洲航空动力机械研究、南方航空动力机械公司</a:t>
                      </a:r>
                      <a:endParaRPr lang="zh-CN" sz="12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548816606"/>
                  </a:ext>
                </a:extLst>
              </a:tr>
              <a:tr h="227115">
                <a:tc rowSpan="3"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zh-CN" sz="1600" kern="0">
                          <a:effectLst/>
                        </a:rPr>
                        <a:t>涡轴</a:t>
                      </a:r>
                      <a:endParaRPr lang="zh-CN" sz="12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zh-CN" sz="1600" kern="0">
                          <a:effectLst/>
                        </a:rPr>
                        <a:t>涡轴</a:t>
                      </a:r>
                      <a:r>
                        <a:rPr lang="en-US" sz="1600" kern="0">
                          <a:effectLst/>
                        </a:rPr>
                        <a:t>-5</a:t>
                      </a:r>
                      <a:endParaRPr lang="zh-CN" sz="12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zh-CN" sz="1600" kern="0">
                          <a:effectLst/>
                        </a:rPr>
                        <a:t>直</a:t>
                      </a:r>
                      <a:r>
                        <a:rPr lang="en-US" sz="1600" kern="0">
                          <a:effectLst/>
                        </a:rPr>
                        <a:t>-6</a:t>
                      </a:r>
                      <a:endParaRPr lang="zh-CN" sz="12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zh-CN" sz="1600" kern="0" dirty="0">
                          <a:effectLst/>
                        </a:rPr>
                        <a:t>东安发动机公司</a:t>
                      </a:r>
                      <a:endParaRPr lang="zh-CN" sz="12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419312598"/>
                  </a:ext>
                </a:extLst>
              </a:tr>
              <a:tr h="22711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zh-CN" sz="1600" kern="0">
                          <a:effectLst/>
                        </a:rPr>
                        <a:t>涡轴</a:t>
                      </a:r>
                      <a:r>
                        <a:rPr lang="en-US" sz="1600" kern="0">
                          <a:effectLst/>
                        </a:rPr>
                        <a:t>-6</a:t>
                      </a:r>
                      <a:endParaRPr lang="zh-CN" sz="12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zh-CN" sz="1600" kern="0">
                          <a:effectLst/>
                        </a:rPr>
                        <a:t>直</a:t>
                      </a:r>
                      <a:r>
                        <a:rPr lang="en-US" sz="1600" kern="0">
                          <a:effectLst/>
                        </a:rPr>
                        <a:t>-8</a:t>
                      </a:r>
                      <a:endParaRPr lang="zh-CN" sz="12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zh-CN" sz="1600" kern="0" dirty="0">
                          <a:effectLst/>
                        </a:rPr>
                        <a:t>常州兰翔机械总厂</a:t>
                      </a:r>
                      <a:endParaRPr lang="zh-CN" sz="12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860315845"/>
                  </a:ext>
                </a:extLst>
              </a:tr>
              <a:tr h="22711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zh-CN" sz="1600" kern="0">
                          <a:effectLst/>
                        </a:rPr>
                        <a:t>涡轴</a:t>
                      </a:r>
                      <a:r>
                        <a:rPr lang="en-US" sz="1600" kern="0">
                          <a:effectLst/>
                        </a:rPr>
                        <a:t>-8</a:t>
                      </a:r>
                      <a:endParaRPr lang="zh-CN" sz="12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zh-CN" sz="1600" kern="0">
                          <a:effectLst/>
                        </a:rPr>
                        <a:t>直</a:t>
                      </a:r>
                      <a:r>
                        <a:rPr lang="en-US" sz="1600" kern="0">
                          <a:effectLst/>
                        </a:rPr>
                        <a:t>-9</a:t>
                      </a:r>
                      <a:r>
                        <a:rPr lang="zh-CN" sz="1600" kern="0">
                          <a:effectLst/>
                        </a:rPr>
                        <a:t>、直</a:t>
                      </a:r>
                      <a:r>
                        <a:rPr lang="en-US" sz="1600" kern="0">
                          <a:effectLst/>
                        </a:rPr>
                        <a:t>-11</a:t>
                      </a:r>
                      <a:endParaRPr lang="zh-CN" sz="12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zh-CN" sz="1600" kern="0" dirty="0">
                          <a:effectLst/>
                        </a:rPr>
                        <a:t>南方航空动力机械研究所</a:t>
                      </a:r>
                      <a:endParaRPr lang="zh-CN" sz="12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6928454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10274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LOGO_副本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7273" y="288082"/>
            <a:ext cx="3639368" cy="675089"/>
          </a:xfrm>
          <a:prstGeom prst="rect">
            <a:avLst/>
          </a:prstGeom>
        </p:spPr>
      </p:pic>
      <p:pic>
        <p:nvPicPr>
          <p:cNvPr id="9" name="图片 8" descr="IMG_8800_副本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" y="6624786"/>
            <a:ext cx="5694020" cy="576114"/>
          </a:xfrm>
          <a:prstGeom prst="rect">
            <a:avLst/>
          </a:prstGeom>
        </p:spPr>
      </p:pic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C7ED565E-4F81-47C1-8EED-42174BCF9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289CB-EE61-4AB2-B834-C8EA09252FEC}" type="slidenum">
              <a:rPr lang="zh-CN" altLang="en-US" smtClean="0"/>
              <a:pPr/>
              <a:t>10</a:t>
            </a:fld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F1144DC-8EB0-474F-894A-65EEE85C5829}"/>
              </a:ext>
            </a:extLst>
          </p:cNvPr>
          <p:cNvSpPr txBox="1"/>
          <p:nvPr/>
        </p:nvSpPr>
        <p:spPr>
          <a:xfrm>
            <a:off x="159719" y="265443"/>
            <a:ext cx="4665066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现状</a:t>
            </a:r>
            <a:r>
              <a:rPr lang="en-US" altLang="zh-CN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/</a:t>
            </a:r>
            <a:r>
              <a:rPr lang="zh-CN" altLang="en-US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军用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A4162A6-672A-42A3-A053-643DE55C670C}"/>
              </a:ext>
            </a:extLst>
          </p:cNvPr>
          <p:cNvSpPr txBox="1"/>
          <p:nvPr/>
        </p:nvSpPr>
        <p:spPr>
          <a:xfrm>
            <a:off x="2592537" y="1704752"/>
            <a:ext cx="7920880" cy="4253060"/>
          </a:xfrm>
          <a:prstGeom prst="rect">
            <a:avLst/>
          </a:prstGeom>
          <a:noFill/>
        </p:spPr>
        <p:txBody>
          <a:bodyPr wrap="square" lIns="97128" tIns="48564" rIns="97128" bIns="4856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一、美国 </a:t>
            </a:r>
            <a:r>
              <a:rPr lang="en-US" altLang="zh-CN" sz="36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F100/F110 F119/F135</a:t>
            </a:r>
          </a:p>
          <a:p>
            <a:pPr>
              <a:lnSpc>
                <a:spcPct val="150000"/>
              </a:lnSpc>
            </a:pPr>
            <a:endParaRPr lang="en-US" altLang="zh-CN" sz="3600" b="1" dirty="0">
              <a:solidFill>
                <a:schemeClr val="tx2">
                  <a:lumMod val="75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36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二、俄罗斯 </a:t>
            </a:r>
            <a:r>
              <a:rPr lang="en-US" altLang="zh-CN" sz="36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AL-31F/41F RD33/D30</a:t>
            </a:r>
          </a:p>
          <a:p>
            <a:pPr>
              <a:lnSpc>
                <a:spcPct val="150000"/>
              </a:lnSpc>
            </a:pPr>
            <a:r>
              <a:rPr lang="zh-CN" altLang="en-US" sz="36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三、欧洲 </a:t>
            </a:r>
            <a:r>
              <a:rPr lang="en-US" altLang="zh-CN" sz="36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RB199 EF200 M88</a:t>
            </a:r>
          </a:p>
          <a:p>
            <a:pPr>
              <a:lnSpc>
                <a:spcPct val="150000"/>
              </a:lnSpc>
            </a:pPr>
            <a:r>
              <a:rPr lang="zh-CN" altLang="en-US" sz="36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四、中国 </a:t>
            </a:r>
            <a:r>
              <a:rPr lang="en-US" altLang="zh-CN" sz="36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WS10 WS15 WS20 WZ16</a:t>
            </a:r>
            <a:endParaRPr lang="en-US" altLang="zh-CN" sz="2800" b="1" dirty="0">
              <a:solidFill>
                <a:schemeClr val="tx2">
                  <a:lumMod val="75000"/>
                </a:schemeClr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8680348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LOGO_副本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7273" y="288082"/>
            <a:ext cx="3639368" cy="675089"/>
          </a:xfrm>
          <a:prstGeom prst="rect">
            <a:avLst/>
          </a:prstGeom>
        </p:spPr>
      </p:pic>
      <p:pic>
        <p:nvPicPr>
          <p:cNvPr id="9" name="图片 8" descr="IMG_8800_副本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" y="6624786"/>
            <a:ext cx="5694020" cy="576114"/>
          </a:xfrm>
          <a:prstGeom prst="rect">
            <a:avLst/>
          </a:prstGeom>
        </p:spPr>
      </p:pic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C7ED565E-4F81-47C1-8EED-42174BCF9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289CB-EE61-4AB2-B834-C8EA09252FEC}" type="slidenum">
              <a:rPr lang="zh-CN" altLang="en-US" smtClean="0"/>
              <a:pPr/>
              <a:t>11</a:t>
            </a:fld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F1144DC-8EB0-474F-894A-65EEE85C5829}"/>
              </a:ext>
            </a:extLst>
          </p:cNvPr>
          <p:cNvSpPr txBox="1"/>
          <p:nvPr/>
        </p:nvSpPr>
        <p:spPr>
          <a:xfrm>
            <a:off x="159719" y="265443"/>
            <a:ext cx="4665066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现状</a:t>
            </a:r>
            <a:r>
              <a:rPr lang="en-US" altLang="zh-CN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/</a:t>
            </a:r>
            <a:r>
              <a:rPr lang="zh-CN" altLang="en-US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民用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46DCBB7D-7FA3-491F-A710-C4A140943F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84" y="1942025"/>
            <a:ext cx="2751435" cy="671229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18322677-7B23-4BF7-A372-B4F8ED32DAE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3680" y="1874751"/>
            <a:ext cx="1994674" cy="876715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A4003DCC-979D-4296-9EB7-4AF584A8DEA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662" b="1072"/>
          <a:stretch/>
        </p:blipFill>
        <p:spPr>
          <a:xfrm>
            <a:off x="5596034" y="5051560"/>
            <a:ext cx="1584176" cy="1368152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3A957A35-0BEA-49A2-A52F-25C355C7FEE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3680" y="2751466"/>
            <a:ext cx="1790415" cy="774799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7CF787F6-2479-4D6B-98E3-17690C92691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0070" y="648440"/>
            <a:ext cx="1121797" cy="1121797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F6729486-378D-4BA1-B296-A7FEA2938B8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8721" y="3825484"/>
            <a:ext cx="2094007" cy="614078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C8070D10-E246-43E4-925D-D52FCA7D406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7233" y="4168648"/>
            <a:ext cx="2809150" cy="931569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8B874565-1BDE-4CE4-A21A-3C9F5A4551C2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8761" y="5298308"/>
            <a:ext cx="874655" cy="874655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E7E6B00B-0DC3-4A87-B141-53B08EE7EC5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2597" y="5325093"/>
            <a:ext cx="1673546" cy="821083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667980BC-B939-4D55-A348-4093CB0A37D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4738" y="2151145"/>
            <a:ext cx="4872392" cy="2647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9427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LOGO_副本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7273" y="288082"/>
            <a:ext cx="3639368" cy="675089"/>
          </a:xfrm>
          <a:prstGeom prst="rect">
            <a:avLst/>
          </a:prstGeom>
        </p:spPr>
      </p:pic>
      <p:pic>
        <p:nvPicPr>
          <p:cNvPr id="9" name="图片 8" descr="IMG_8800_副本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" y="6624786"/>
            <a:ext cx="5694020" cy="576114"/>
          </a:xfrm>
          <a:prstGeom prst="rect">
            <a:avLst/>
          </a:prstGeom>
        </p:spPr>
      </p:pic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C7ED565E-4F81-47C1-8EED-42174BCF9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289CB-EE61-4AB2-B834-C8EA09252FEC}" type="slidenum">
              <a:rPr lang="zh-CN" altLang="en-US" smtClean="0"/>
              <a:pPr/>
              <a:t>12</a:t>
            </a:fld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F1144DC-8EB0-474F-894A-65EEE85C5829}"/>
              </a:ext>
            </a:extLst>
          </p:cNvPr>
          <p:cNvSpPr txBox="1"/>
          <p:nvPr/>
        </p:nvSpPr>
        <p:spPr>
          <a:xfrm>
            <a:off x="159719" y="265443"/>
            <a:ext cx="4665066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现状</a:t>
            </a:r>
            <a:r>
              <a:rPr lang="en-US" altLang="zh-CN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/</a:t>
            </a:r>
            <a:r>
              <a:rPr lang="zh-CN" altLang="en-US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航空产业</a:t>
            </a:r>
            <a:r>
              <a:rPr lang="en-US" altLang="zh-CN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WS9</a:t>
            </a:r>
            <a:endParaRPr lang="zh-CN" altLang="en-US" sz="3200" b="1" dirty="0">
              <a:solidFill>
                <a:schemeClr val="tx2">
                  <a:lumMod val="75000"/>
                </a:schemeClr>
              </a:solidFill>
              <a:latin typeface="+mj-ea"/>
              <a:ea typeface="+mj-ea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888585B-633C-4FAD-B739-69BD6C2A33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313" y="1115459"/>
            <a:ext cx="6943184" cy="4217442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AD81D7C3-0DE5-46B8-8EE3-D84A2BA6979B}"/>
              </a:ext>
            </a:extLst>
          </p:cNvPr>
          <p:cNvSpPr txBox="1"/>
          <p:nvPr/>
        </p:nvSpPr>
        <p:spPr>
          <a:xfrm>
            <a:off x="2175697" y="5467336"/>
            <a:ext cx="3744416" cy="559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4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WS9 </a:t>
            </a:r>
            <a:r>
              <a:rPr lang="zh-CN" altLang="en-US" sz="24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秦岭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EA13EA6F-A634-4B3F-87C5-62905C4CF274}"/>
              </a:ext>
            </a:extLst>
          </p:cNvPr>
          <p:cNvSpPr txBox="1"/>
          <p:nvPr/>
        </p:nvSpPr>
        <p:spPr>
          <a:xfrm>
            <a:off x="7720559" y="1728242"/>
            <a:ext cx="495309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来历</a:t>
            </a:r>
            <a:r>
              <a:rPr lang="en-US" altLang="zh-CN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/</a:t>
            </a:r>
            <a:r>
              <a:rPr lang="zh-CN" altLang="en-US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研发历程</a:t>
            </a:r>
            <a:endParaRPr lang="en-US" altLang="zh-CN" sz="3200" b="1" dirty="0">
              <a:solidFill>
                <a:schemeClr val="tx2">
                  <a:lumMod val="75000"/>
                </a:schemeClr>
              </a:solidFill>
              <a:latin typeface="+mj-ea"/>
              <a:ea typeface="+mj-ea"/>
            </a:endParaRPr>
          </a:p>
          <a:p>
            <a:pPr algn="ctr">
              <a:lnSpc>
                <a:spcPct val="150000"/>
              </a:lnSpc>
            </a:pPr>
            <a:r>
              <a:rPr lang="zh-CN" altLang="en-US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性能</a:t>
            </a:r>
            <a:r>
              <a:rPr lang="en-US" altLang="zh-CN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/</a:t>
            </a:r>
            <a:r>
              <a:rPr lang="zh-CN" altLang="en-US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技术特点</a:t>
            </a:r>
            <a:endParaRPr lang="en-US" altLang="zh-CN" sz="3200" b="1" dirty="0">
              <a:solidFill>
                <a:schemeClr val="tx2">
                  <a:lumMod val="75000"/>
                </a:schemeClr>
              </a:solidFill>
              <a:latin typeface="+mj-ea"/>
              <a:ea typeface="+mj-ea"/>
            </a:endParaRPr>
          </a:p>
          <a:p>
            <a:pPr algn="ctr">
              <a:lnSpc>
                <a:spcPct val="150000"/>
              </a:lnSpc>
            </a:pPr>
            <a:r>
              <a:rPr lang="zh-CN" altLang="en-US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匹配飞机</a:t>
            </a:r>
            <a:endParaRPr lang="en-US" altLang="zh-CN" sz="3200" b="1" dirty="0">
              <a:solidFill>
                <a:schemeClr val="tx2">
                  <a:lumMod val="75000"/>
                </a:schemeClr>
              </a:solidFill>
              <a:latin typeface="+mj-ea"/>
              <a:ea typeface="+mj-ea"/>
            </a:endParaRPr>
          </a:p>
          <a:p>
            <a:pPr algn="ctr">
              <a:lnSpc>
                <a:spcPct val="150000"/>
              </a:lnSpc>
            </a:pPr>
            <a:r>
              <a:rPr lang="zh-CN" altLang="en-US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意义</a:t>
            </a:r>
            <a:endParaRPr lang="en-GB" altLang="zh-CN" sz="3200" b="1" dirty="0">
              <a:solidFill>
                <a:schemeClr val="tx2">
                  <a:lumMod val="75000"/>
                </a:schemeClr>
              </a:solidFill>
              <a:latin typeface="+mj-ea"/>
              <a:ea typeface="+mj-ea"/>
            </a:endParaRPr>
          </a:p>
          <a:p>
            <a:pPr algn="ctr">
              <a:lnSpc>
                <a:spcPct val="150000"/>
              </a:lnSpc>
            </a:pPr>
            <a:endParaRPr lang="en-US" altLang="zh-CN" sz="3200" b="1" dirty="0">
              <a:solidFill>
                <a:schemeClr val="tx2">
                  <a:lumMod val="75000"/>
                </a:schemeClr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7480172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LOGO_副本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7273" y="288082"/>
            <a:ext cx="3639368" cy="675089"/>
          </a:xfrm>
          <a:prstGeom prst="rect">
            <a:avLst/>
          </a:prstGeom>
        </p:spPr>
      </p:pic>
      <p:pic>
        <p:nvPicPr>
          <p:cNvPr id="9" name="图片 8" descr="IMG_8800_副本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" y="6624786"/>
            <a:ext cx="5694020" cy="576114"/>
          </a:xfrm>
          <a:prstGeom prst="rect">
            <a:avLst/>
          </a:prstGeom>
        </p:spPr>
      </p:pic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C7ED565E-4F81-47C1-8EED-42174BCF9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289CB-EE61-4AB2-B834-C8EA09252FEC}" type="slidenum">
              <a:rPr lang="zh-CN" altLang="en-US" smtClean="0"/>
              <a:pPr/>
              <a:t>13</a:t>
            </a:fld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F1144DC-8EB0-474F-894A-65EEE85C5829}"/>
              </a:ext>
            </a:extLst>
          </p:cNvPr>
          <p:cNvSpPr txBox="1"/>
          <p:nvPr/>
        </p:nvSpPr>
        <p:spPr>
          <a:xfrm>
            <a:off x="159719" y="265443"/>
            <a:ext cx="57603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现状</a:t>
            </a:r>
            <a:r>
              <a:rPr lang="en-US" altLang="zh-CN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/</a:t>
            </a:r>
            <a:r>
              <a:rPr lang="zh-CN" altLang="en-US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航空产业</a:t>
            </a:r>
            <a:r>
              <a:rPr lang="en-US" altLang="zh-CN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/</a:t>
            </a:r>
            <a:r>
              <a:rPr lang="zh-CN" altLang="en-US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罗罗</a:t>
            </a:r>
            <a:r>
              <a:rPr lang="en-US" altLang="zh-CN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M250</a:t>
            </a:r>
            <a:endParaRPr lang="zh-CN" altLang="en-US" sz="3200" b="1" dirty="0">
              <a:solidFill>
                <a:schemeClr val="tx2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EA13EA6F-A634-4B3F-87C5-62905C4CF274}"/>
              </a:ext>
            </a:extLst>
          </p:cNvPr>
          <p:cNvSpPr txBox="1"/>
          <p:nvPr/>
        </p:nvSpPr>
        <p:spPr>
          <a:xfrm>
            <a:off x="8008840" y="1518427"/>
            <a:ext cx="495309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来历</a:t>
            </a:r>
            <a:r>
              <a:rPr lang="en-US" altLang="zh-CN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/</a:t>
            </a:r>
            <a:r>
              <a:rPr lang="zh-CN" altLang="en-US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研发历程</a:t>
            </a:r>
            <a:endParaRPr lang="en-US" altLang="zh-CN" sz="3200" b="1" dirty="0">
              <a:solidFill>
                <a:schemeClr val="tx2">
                  <a:lumMod val="75000"/>
                </a:schemeClr>
              </a:solidFill>
              <a:latin typeface="+mj-ea"/>
              <a:ea typeface="+mj-ea"/>
            </a:endParaRPr>
          </a:p>
          <a:p>
            <a:pPr algn="ctr">
              <a:lnSpc>
                <a:spcPct val="150000"/>
              </a:lnSpc>
            </a:pPr>
            <a:r>
              <a:rPr lang="zh-CN" altLang="en-US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性能</a:t>
            </a:r>
            <a:r>
              <a:rPr lang="en-US" altLang="zh-CN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/</a:t>
            </a:r>
            <a:r>
              <a:rPr lang="zh-CN" altLang="en-US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技术特点</a:t>
            </a:r>
            <a:endParaRPr lang="en-US" altLang="zh-CN" sz="3200" b="1" dirty="0">
              <a:solidFill>
                <a:schemeClr val="tx2">
                  <a:lumMod val="75000"/>
                </a:schemeClr>
              </a:solidFill>
              <a:latin typeface="+mj-ea"/>
              <a:ea typeface="+mj-ea"/>
            </a:endParaRPr>
          </a:p>
          <a:p>
            <a:pPr algn="ctr">
              <a:lnSpc>
                <a:spcPct val="150000"/>
              </a:lnSpc>
            </a:pPr>
            <a:r>
              <a:rPr lang="zh-CN" altLang="en-US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匹配飞机</a:t>
            </a:r>
            <a:endParaRPr lang="en-US" altLang="zh-CN" sz="3200" b="1" dirty="0">
              <a:solidFill>
                <a:schemeClr val="tx2">
                  <a:lumMod val="75000"/>
                </a:schemeClr>
              </a:solidFill>
              <a:latin typeface="+mj-ea"/>
              <a:ea typeface="+mj-ea"/>
            </a:endParaRPr>
          </a:p>
          <a:p>
            <a:pPr algn="ctr">
              <a:lnSpc>
                <a:spcPct val="150000"/>
              </a:lnSpc>
            </a:pPr>
            <a:r>
              <a:rPr lang="zh-CN" altLang="en-US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注意事项</a:t>
            </a:r>
            <a:endParaRPr lang="en-US" altLang="zh-CN" sz="3200" b="1" dirty="0">
              <a:solidFill>
                <a:schemeClr val="tx2">
                  <a:lumMod val="75000"/>
                </a:schemeClr>
              </a:solidFill>
              <a:latin typeface="+mj-ea"/>
              <a:ea typeface="+mj-ea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87559AFE-DF25-4C1C-B743-14BA60DC3F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2108" y="4543425"/>
            <a:ext cx="3810000" cy="2657475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0A3D62D0-314E-4B54-8C22-BBF0ED79D47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08" b="6336"/>
          <a:stretch/>
        </p:blipFill>
        <p:spPr>
          <a:xfrm>
            <a:off x="124708" y="1368203"/>
            <a:ext cx="8156461" cy="4752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4181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LOGO_副本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7273" y="288082"/>
            <a:ext cx="3639368" cy="675089"/>
          </a:xfrm>
          <a:prstGeom prst="rect">
            <a:avLst/>
          </a:prstGeom>
        </p:spPr>
      </p:pic>
      <p:pic>
        <p:nvPicPr>
          <p:cNvPr id="9" name="图片 8" descr="IMG_8800_副本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" y="6624786"/>
            <a:ext cx="5694020" cy="576114"/>
          </a:xfrm>
          <a:prstGeom prst="rect">
            <a:avLst/>
          </a:prstGeom>
        </p:spPr>
      </p:pic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C7ED565E-4F81-47C1-8EED-42174BCF9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289CB-EE61-4AB2-B834-C8EA09252FEC}" type="slidenum">
              <a:rPr lang="zh-CN" altLang="en-US" smtClean="0"/>
              <a:pPr/>
              <a:t>14</a:t>
            </a:fld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F1144DC-8EB0-474F-894A-65EEE85C5829}"/>
              </a:ext>
            </a:extLst>
          </p:cNvPr>
          <p:cNvSpPr txBox="1"/>
          <p:nvPr/>
        </p:nvSpPr>
        <p:spPr>
          <a:xfrm>
            <a:off x="159719" y="265443"/>
            <a:ext cx="57603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现状</a:t>
            </a:r>
            <a:r>
              <a:rPr lang="en-US" altLang="zh-CN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/</a:t>
            </a:r>
            <a:r>
              <a:rPr lang="zh-CN" altLang="en-US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航空产业</a:t>
            </a:r>
            <a:r>
              <a:rPr lang="en-US" altLang="zh-CN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/ASN1100</a:t>
            </a:r>
            <a:endParaRPr lang="zh-CN" altLang="en-US" sz="3200" b="1" dirty="0">
              <a:solidFill>
                <a:schemeClr val="tx2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EA13EA6F-A634-4B3F-87C5-62905C4CF274}"/>
              </a:ext>
            </a:extLst>
          </p:cNvPr>
          <p:cNvSpPr txBox="1"/>
          <p:nvPr/>
        </p:nvSpPr>
        <p:spPr>
          <a:xfrm>
            <a:off x="8008840" y="1518427"/>
            <a:ext cx="4953098" cy="21929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来历</a:t>
            </a:r>
            <a:r>
              <a:rPr lang="en-US" altLang="zh-CN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/</a:t>
            </a:r>
            <a:r>
              <a:rPr lang="zh-CN" altLang="en-US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研发历程</a:t>
            </a:r>
            <a:endParaRPr lang="en-US" altLang="zh-CN" sz="3200" b="1" dirty="0">
              <a:solidFill>
                <a:schemeClr val="tx2">
                  <a:lumMod val="75000"/>
                </a:schemeClr>
              </a:solidFill>
              <a:latin typeface="+mj-ea"/>
              <a:ea typeface="+mj-ea"/>
            </a:endParaRPr>
          </a:p>
          <a:p>
            <a:pPr algn="ctr">
              <a:lnSpc>
                <a:spcPct val="150000"/>
              </a:lnSpc>
            </a:pPr>
            <a:r>
              <a:rPr lang="zh-CN" altLang="en-US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性能</a:t>
            </a:r>
            <a:r>
              <a:rPr lang="en-US" altLang="zh-CN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/</a:t>
            </a:r>
            <a:r>
              <a:rPr lang="zh-CN" altLang="en-US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技术特点</a:t>
            </a:r>
            <a:endParaRPr lang="en-US" altLang="zh-CN" sz="3200" b="1" dirty="0">
              <a:solidFill>
                <a:schemeClr val="tx2">
                  <a:lumMod val="75000"/>
                </a:schemeClr>
              </a:solidFill>
              <a:latin typeface="+mj-ea"/>
              <a:ea typeface="+mj-ea"/>
            </a:endParaRPr>
          </a:p>
          <a:p>
            <a:pPr algn="ctr">
              <a:lnSpc>
                <a:spcPct val="150000"/>
              </a:lnSpc>
            </a:pPr>
            <a:r>
              <a:rPr lang="zh-CN" altLang="en-US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匹配飞机</a:t>
            </a:r>
            <a:r>
              <a:rPr lang="en-US" altLang="zh-CN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/</a:t>
            </a:r>
            <a:r>
              <a:rPr lang="zh-CN" altLang="en-US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无人机</a:t>
            </a:r>
            <a:endParaRPr lang="en-US" altLang="zh-CN" sz="3200" b="1" dirty="0">
              <a:solidFill>
                <a:schemeClr val="tx2">
                  <a:lumMod val="75000"/>
                </a:schemeClr>
              </a:solidFill>
              <a:latin typeface="+mj-ea"/>
              <a:ea typeface="+mj-ea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D3124234-C91C-497C-8CA8-CF1957ED020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79" b="13806"/>
          <a:stretch/>
        </p:blipFill>
        <p:spPr>
          <a:xfrm>
            <a:off x="1015777" y="1096440"/>
            <a:ext cx="5694020" cy="5070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3052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LOGO_副本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7273" y="288082"/>
            <a:ext cx="3639368" cy="675089"/>
          </a:xfrm>
          <a:prstGeom prst="rect">
            <a:avLst/>
          </a:prstGeom>
        </p:spPr>
      </p:pic>
      <p:pic>
        <p:nvPicPr>
          <p:cNvPr id="9" name="图片 8" descr="IMG_8800_副本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" y="6624786"/>
            <a:ext cx="5694020" cy="576114"/>
          </a:xfrm>
          <a:prstGeom prst="rect">
            <a:avLst/>
          </a:prstGeom>
        </p:spPr>
      </p:pic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C7ED565E-4F81-47C1-8EED-42174BCF9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289CB-EE61-4AB2-B834-C8EA09252FEC}" type="slidenum">
              <a:rPr lang="zh-CN" altLang="en-US" smtClean="0"/>
              <a:pPr/>
              <a:t>15</a:t>
            </a:fld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F1144DC-8EB0-474F-894A-65EEE85C5829}"/>
              </a:ext>
            </a:extLst>
          </p:cNvPr>
          <p:cNvSpPr txBox="1"/>
          <p:nvPr/>
        </p:nvSpPr>
        <p:spPr>
          <a:xfrm>
            <a:off x="159719" y="265443"/>
            <a:ext cx="57603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现状</a:t>
            </a:r>
            <a:r>
              <a:rPr lang="en-US" altLang="zh-CN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/</a:t>
            </a:r>
            <a:r>
              <a:rPr lang="zh-CN" altLang="en-US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航空产业</a:t>
            </a:r>
            <a:r>
              <a:rPr lang="en-US" altLang="zh-CN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/</a:t>
            </a:r>
            <a:r>
              <a:rPr lang="zh-CN" altLang="en-US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普惠</a:t>
            </a:r>
            <a:r>
              <a:rPr lang="en-US" altLang="zh-CN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PW150C</a:t>
            </a:r>
            <a:endParaRPr lang="zh-CN" altLang="en-US" sz="3200" b="1" dirty="0">
              <a:solidFill>
                <a:schemeClr val="tx2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EA13EA6F-A634-4B3F-87C5-62905C4CF274}"/>
              </a:ext>
            </a:extLst>
          </p:cNvPr>
          <p:cNvSpPr txBox="1"/>
          <p:nvPr/>
        </p:nvSpPr>
        <p:spPr>
          <a:xfrm>
            <a:off x="8195191" y="1119223"/>
            <a:ext cx="495309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来历</a:t>
            </a:r>
            <a:r>
              <a:rPr lang="en-US" altLang="zh-CN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/</a:t>
            </a:r>
            <a:r>
              <a:rPr lang="zh-CN" altLang="en-US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研发历程</a:t>
            </a:r>
            <a:endParaRPr lang="en-US" altLang="zh-CN" sz="3200" b="1" dirty="0">
              <a:solidFill>
                <a:schemeClr val="tx2">
                  <a:lumMod val="75000"/>
                </a:schemeClr>
              </a:solidFill>
              <a:latin typeface="+mj-ea"/>
              <a:ea typeface="+mj-ea"/>
            </a:endParaRPr>
          </a:p>
          <a:p>
            <a:pPr algn="ctr">
              <a:lnSpc>
                <a:spcPct val="150000"/>
              </a:lnSpc>
            </a:pPr>
            <a:r>
              <a:rPr lang="zh-CN" altLang="en-US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性能</a:t>
            </a:r>
            <a:r>
              <a:rPr lang="en-US" altLang="zh-CN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/</a:t>
            </a:r>
            <a:r>
              <a:rPr lang="zh-CN" altLang="en-US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技术特点</a:t>
            </a:r>
            <a:endParaRPr lang="en-US" altLang="zh-CN" sz="3200" b="1" dirty="0">
              <a:solidFill>
                <a:schemeClr val="tx2">
                  <a:lumMod val="75000"/>
                </a:schemeClr>
              </a:solidFill>
              <a:latin typeface="+mj-ea"/>
              <a:ea typeface="+mj-ea"/>
            </a:endParaRPr>
          </a:p>
          <a:p>
            <a:pPr algn="ctr">
              <a:lnSpc>
                <a:spcPct val="150000"/>
              </a:lnSpc>
            </a:pPr>
            <a:r>
              <a:rPr lang="zh-CN" altLang="en-US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匹配支线飞机</a:t>
            </a:r>
            <a:endParaRPr lang="en-US" altLang="zh-CN" sz="3200" b="1" dirty="0">
              <a:solidFill>
                <a:schemeClr val="tx2">
                  <a:lumMod val="75000"/>
                </a:schemeClr>
              </a:solidFill>
              <a:latin typeface="+mj-ea"/>
              <a:ea typeface="+mj-ea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119256AB-6A36-445F-A470-8E9DEDC7617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9"/>
          <a:stretch/>
        </p:blipFill>
        <p:spPr>
          <a:xfrm>
            <a:off x="8403329" y="3709402"/>
            <a:ext cx="4536832" cy="334815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F13B0F64-F925-4491-873C-BD5D157627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88282"/>
            <a:ext cx="8195764" cy="4119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9078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LOGO_副本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7273" y="288082"/>
            <a:ext cx="3639368" cy="675089"/>
          </a:xfrm>
          <a:prstGeom prst="rect">
            <a:avLst/>
          </a:prstGeom>
        </p:spPr>
      </p:pic>
      <p:pic>
        <p:nvPicPr>
          <p:cNvPr id="9" name="图片 8" descr="IMG_8800_副本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" y="6624786"/>
            <a:ext cx="5694020" cy="576114"/>
          </a:xfrm>
          <a:prstGeom prst="rect">
            <a:avLst/>
          </a:prstGeom>
        </p:spPr>
      </p:pic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C7ED565E-4F81-47C1-8EED-42174BCF9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289CB-EE61-4AB2-B834-C8EA09252FEC}" type="slidenum">
              <a:rPr lang="zh-CN" altLang="en-US" smtClean="0"/>
              <a:pPr/>
              <a:t>16</a:t>
            </a:fld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F1144DC-8EB0-474F-894A-65EEE85C5829}"/>
              </a:ext>
            </a:extLst>
          </p:cNvPr>
          <p:cNvSpPr txBox="1"/>
          <p:nvPr/>
        </p:nvSpPr>
        <p:spPr>
          <a:xfrm>
            <a:off x="159719" y="265443"/>
            <a:ext cx="4665066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未来方向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A4162A6-672A-42A3-A053-643DE55C670C}"/>
              </a:ext>
            </a:extLst>
          </p:cNvPr>
          <p:cNvSpPr txBox="1"/>
          <p:nvPr/>
        </p:nvSpPr>
        <p:spPr>
          <a:xfrm>
            <a:off x="1106823" y="1728242"/>
            <a:ext cx="11737304" cy="3422063"/>
          </a:xfrm>
          <a:prstGeom prst="rect">
            <a:avLst/>
          </a:prstGeom>
          <a:noFill/>
        </p:spPr>
        <p:txBody>
          <a:bodyPr wrap="square" lIns="97128" tIns="48564" rIns="97128" bIns="4856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一、设计理念 变循环、经济适应性</a:t>
            </a:r>
            <a:r>
              <a:rPr lang="en-US" altLang="zh-CN" sz="36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/GTF/</a:t>
            </a:r>
            <a:r>
              <a:rPr lang="zh-CN" altLang="en-US" sz="36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预混合贫油双腔燃烧</a:t>
            </a:r>
            <a:r>
              <a:rPr lang="en-US" altLang="zh-CN" sz="36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/</a:t>
            </a:r>
            <a:r>
              <a:rPr lang="zh-CN" altLang="en-US" sz="36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全三维气动设计</a:t>
            </a:r>
            <a:r>
              <a:rPr lang="en-US" altLang="zh-CN" sz="36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/</a:t>
            </a:r>
            <a:r>
              <a:rPr lang="zh-CN" altLang="en-US" sz="36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分布式混合电推进</a:t>
            </a:r>
            <a:endParaRPr lang="en-US" altLang="zh-CN" sz="3600" b="1" dirty="0">
              <a:solidFill>
                <a:schemeClr val="tx2">
                  <a:lumMod val="75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36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二、材料 复合材料</a:t>
            </a:r>
            <a:endParaRPr lang="en-US" altLang="zh-CN" sz="3600" b="1" dirty="0">
              <a:solidFill>
                <a:schemeClr val="tx2">
                  <a:lumMod val="75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36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三、制造</a:t>
            </a:r>
            <a:r>
              <a:rPr lang="en-US" altLang="zh-CN" sz="36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 </a:t>
            </a:r>
            <a:r>
              <a:rPr lang="zh-CN" altLang="en-US" sz="36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增材制造</a:t>
            </a:r>
            <a:r>
              <a:rPr lang="en-US" altLang="zh-CN" sz="36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/</a:t>
            </a:r>
            <a:r>
              <a:rPr lang="zh-CN" altLang="en-US" sz="36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粉末冶金整体叶盘</a:t>
            </a:r>
            <a:r>
              <a:rPr lang="en-US" altLang="zh-CN" sz="36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/</a:t>
            </a:r>
            <a:r>
              <a:rPr lang="zh-CN" altLang="en-US" sz="36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数字化工艺</a:t>
            </a:r>
            <a:endParaRPr lang="en-US" altLang="zh-CN" sz="3600" b="1" dirty="0">
              <a:solidFill>
                <a:schemeClr val="tx2">
                  <a:lumMod val="75000"/>
                </a:schemeClr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4927804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LOGO_副本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7273" y="288082"/>
            <a:ext cx="3639368" cy="675089"/>
          </a:xfrm>
          <a:prstGeom prst="rect">
            <a:avLst/>
          </a:prstGeom>
        </p:spPr>
      </p:pic>
      <p:pic>
        <p:nvPicPr>
          <p:cNvPr id="9" name="图片 8" descr="IMG_8800_副本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" y="6624786"/>
            <a:ext cx="5694020" cy="576114"/>
          </a:xfrm>
          <a:prstGeom prst="rect">
            <a:avLst/>
          </a:prstGeom>
        </p:spPr>
      </p:pic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C7ED565E-4F81-47C1-8EED-42174BCF9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289CB-EE61-4AB2-B834-C8EA09252FEC}" type="slidenum">
              <a:rPr lang="zh-CN" altLang="en-US" smtClean="0"/>
              <a:pPr/>
              <a:t>17</a:t>
            </a:fld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F1144DC-8EB0-474F-894A-65EEE85C5829}"/>
              </a:ext>
            </a:extLst>
          </p:cNvPr>
          <p:cNvSpPr txBox="1"/>
          <p:nvPr/>
        </p:nvSpPr>
        <p:spPr>
          <a:xfrm>
            <a:off x="402" y="288082"/>
            <a:ext cx="4665066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体会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A4162A6-672A-42A3-A053-643DE55C670C}"/>
              </a:ext>
            </a:extLst>
          </p:cNvPr>
          <p:cNvSpPr txBox="1"/>
          <p:nvPr/>
        </p:nvSpPr>
        <p:spPr>
          <a:xfrm>
            <a:off x="1106823" y="1728242"/>
            <a:ext cx="11737304" cy="1630227"/>
          </a:xfrm>
          <a:prstGeom prst="rect">
            <a:avLst/>
          </a:prstGeom>
          <a:noFill/>
        </p:spPr>
        <p:txBody>
          <a:bodyPr wrap="square" lIns="97128" tIns="48564" rIns="97128" bIns="4856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一、尊重科学规律</a:t>
            </a:r>
            <a:endParaRPr lang="en-US" altLang="zh-CN" sz="3600" b="1" dirty="0">
              <a:solidFill>
                <a:schemeClr val="tx2">
                  <a:lumMod val="75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36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二、军民融合</a:t>
            </a:r>
            <a:endParaRPr lang="en-US" altLang="zh-CN" sz="3600" b="1" dirty="0">
              <a:solidFill>
                <a:schemeClr val="tx2">
                  <a:lumMod val="75000"/>
                </a:schemeClr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7788628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IMG_8800_副本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5889427"/>
            <a:ext cx="12961938" cy="1311473"/>
          </a:xfrm>
          <a:prstGeom prst="rect">
            <a:avLst/>
          </a:prstGeom>
        </p:spPr>
      </p:pic>
      <p:pic>
        <p:nvPicPr>
          <p:cNvPr id="3" name="图片 2" descr="LOGO_副本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955" y="675064"/>
            <a:ext cx="3639368" cy="675089"/>
          </a:xfrm>
          <a:prstGeom prst="rect">
            <a:avLst/>
          </a:prstGeom>
        </p:spPr>
      </p:pic>
      <p:pic>
        <p:nvPicPr>
          <p:cNvPr id="4" name="图片 3" descr="名字横排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27320" y="225005"/>
            <a:ext cx="8730867" cy="1719261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2895745" y="2753775"/>
            <a:ext cx="9418099" cy="11022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40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谢谢大家，欢迎提问交流。</a:t>
            </a:r>
            <a:endParaRPr lang="en-US" altLang="zh-CN" sz="4000" b="1" dirty="0">
              <a:solidFill>
                <a:schemeClr val="tx2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49682F7-EE0C-4B31-BBB5-4A5243CAD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289CB-EE61-4AB2-B834-C8EA09252FEC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52131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908</TotalTime>
  <Words>576</Words>
  <Application>Microsoft Office PowerPoint</Application>
  <PresentationFormat>自定义</PresentationFormat>
  <Paragraphs>161</Paragraphs>
  <Slides>18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4" baseType="lpstr">
      <vt:lpstr>等线</vt:lpstr>
      <vt:lpstr>宋体</vt:lpstr>
      <vt:lpstr>Arial</vt:lpstr>
      <vt:lpstr>Calibri</vt:lpstr>
      <vt:lpstr>Times New Roman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Lenovo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lenovo</dc:creator>
  <cp:lastModifiedBy>wang zhang</cp:lastModifiedBy>
  <cp:revision>53</cp:revision>
  <dcterms:created xsi:type="dcterms:W3CDTF">2017-06-01T01:02:50Z</dcterms:created>
  <dcterms:modified xsi:type="dcterms:W3CDTF">2017-12-21T05:57:15Z</dcterms:modified>
</cp:coreProperties>
</file>